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0" r:id="rId3"/>
    <p:sldId id="257" r:id="rId4"/>
    <p:sldId id="271" r:id="rId5"/>
    <p:sldId id="270" r:id="rId6"/>
    <p:sldId id="277" r:id="rId7"/>
    <p:sldId id="274" r:id="rId8"/>
    <p:sldId id="267" r:id="rId9"/>
    <p:sldId id="276" r:id="rId10"/>
    <p:sldId id="272" r:id="rId11"/>
    <p:sldId id="266" r:id="rId12"/>
    <p:sldId id="258" r:id="rId13"/>
    <p:sldId id="273" r:id="rId14"/>
    <p:sldId id="268"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D0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98"/>
    <p:restoredTop sz="78099"/>
  </p:normalViewPr>
  <p:slideViewPr>
    <p:cSldViewPr snapToGrid="0" snapToObjects="1" showGuides="1">
      <p:cViewPr varScale="1">
        <p:scale>
          <a:sx n="95" d="100"/>
          <a:sy n="95" d="100"/>
        </p:scale>
        <p:origin x="1104" y="176"/>
      </p:cViewPr>
      <p:guideLst>
        <p:guide orient="horz" pos="2160"/>
        <p:guide pos="3840"/>
      </p:guideLst>
    </p:cSldViewPr>
  </p:slideViewPr>
  <p:notesTextViewPr>
    <p:cViewPr>
      <p:scale>
        <a:sx n="114" d="100"/>
        <a:sy n="114"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Users/verakempe/Dropbox/My%20Mac%20(Veras2020-Air.fritz.box)/Documents/My%20Research/Metascience/StudentPeerReview/CogSciEditorship.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verakempe/Dropbox/My%20Mac%20(Veras2020-Air.fritz.box)/Documents/My%20Research/Metascience/StudentPeerReview/CogSciEditorship.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verakempe/Dropbox/My%20Mac%20(Veras2020-Air.fritz.box)/Documents/My%20Research/Metascience/StudentPeerReview/CogSciEditorship.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Verdana Pro" panose="020B0604030504040204" pitchFamily="34" charset="0"/>
                <a:ea typeface="+mn-ea"/>
                <a:cs typeface="+mn-cs"/>
              </a:defRPr>
            </a:pPr>
            <a:r>
              <a:rPr lang="en-GB" sz="1800" b="1">
                <a:solidFill>
                  <a:schemeClr val="tx1"/>
                </a:solidFill>
                <a:latin typeface="Verdana Pro" panose="020B0604030504040204" pitchFamily="34" charset="0"/>
              </a:rPr>
              <a:t>Cognitive Science</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Verdana Pro" panose="020B0604030504040204" pitchFamily="34" charset="0"/>
              <a:ea typeface="+mn-ea"/>
              <a:cs typeface="+mn-cs"/>
            </a:defRPr>
          </a:pPr>
          <a:endParaRPr lang="en-US"/>
        </a:p>
      </c:txPr>
    </c:title>
    <c:autoTitleDeleted val="0"/>
    <c:plotArea>
      <c:layout>
        <c:manualLayout>
          <c:layoutTarget val="inner"/>
          <c:xMode val="edge"/>
          <c:yMode val="edge"/>
          <c:x val="6.416120129267977E-2"/>
          <c:y val="0.17503307840871635"/>
          <c:w val="0.91559720947161483"/>
          <c:h val="0.62478852469516055"/>
        </c:manualLayout>
      </c:layout>
      <c:barChart>
        <c:barDir val="col"/>
        <c:grouping val="clustered"/>
        <c:varyColors val="0"/>
        <c:ser>
          <c:idx val="0"/>
          <c:order val="0"/>
          <c:tx>
            <c:strRef>
              <c:f>editors_aggr!$E$1</c:f>
              <c:strCache>
                <c:ptCount val="1"/>
                <c:pt idx="0">
                  <c:v>Exec., Senior &amp; Associate Editors</c:v>
                </c:pt>
              </c:strCache>
            </c:strRef>
          </c:tx>
          <c:spPr>
            <a:solidFill>
              <a:schemeClr val="accent1"/>
            </a:solidFill>
            <a:ln>
              <a:noFill/>
            </a:ln>
            <a:effectLst/>
          </c:spPr>
          <c:invertIfNegative val="0"/>
          <c:cat>
            <c:strRef>
              <c:f>editors_aggr!$D$2:$D$22</c:f>
              <c:strCache>
                <c:ptCount val="21"/>
                <c:pt idx="0">
                  <c:v>USA</c:v>
                </c:pt>
                <c:pt idx="1">
                  <c:v>China</c:v>
                </c:pt>
                <c:pt idx="2">
                  <c:v>UK</c:v>
                </c:pt>
                <c:pt idx="3">
                  <c:v>Japan</c:v>
                </c:pt>
                <c:pt idx="4">
                  <c:v>Germany</c:v>
                </c:pt>
                <c:pt idx="5">
                  <c:v>Canada</c:v>
                </c:pt>
                <c:pt idx="6">
                  <c:v>Australia</c:v>
                </c:pt>
                <c:pt idx="7">
                  <c:v>Italy</c:v>
                </c:pt>
                <c:pt idx="8">
                  <c:v>Brazil</c:v>
                </c:pt>
                <c:pt idx="9">
                  <c:v>France</c:v>
                </c:pt>
                <c:pt idx="10">
                  <c:v>India</c:v>
                </c:pt>
                <c:pt idx="11">
                  <c:v>Spain</c:v>
                </c:pt>
                <c:pt idx="12">
                  <c:v>South Korea</c:v>
                </c:pt>
                <c:pt idx="13">
                  <c:v>The Netherlands</c:v>
                </c:pt>
                <c:pt idx="14">
                  <c:v>Argentina</c:v>
                </c:pt>
                <c:pt idx="15">
                  <c:v>Ireland</c:v>
                </c:pt>
                <c:pt idx="16">
                  <c:v>Israel</c:v>
                </c:pt>
                <c:pt idx="17">
                  <c:v>Hong Kong</c:v>
                </c:pt>
                <c:pt idx="18">
                  <c:v>Norway</c:v>
                </c:pt>
                <c:pt idx="19">
                  <c:v>Singapore</c:v>
                </c:pt>
                <c:pt idx="20">
                  <c:v>Austria</c:v>
                </c:pt>
              </c:strCache>
            </c:strRef>
          </c:cat>
          <c:val>
            <c:numRef>
              <c:f>editors_aggr!$E$2:$E$22</c:f>
              <c:numCache>
                <c:formatCode>General</c:formatCode>
                <c:ptCount val="21"/>
                <c:pt idx="0">
                  <c:v>10</c:v>
                </c:pt>
                <c:pt idx="1">
                  <c:v>0</c:v>
                </c:pt>
                <c:pt idx="2">
                  <c:v>7</c:v>
                </c:pt>
                <c:pt idx="3">
                  <c:v>0</c:v>
                </c:pt>
                <c:pt idx="4">
                  <c:v>3</c:v>
                </c:pt>
                <c:pt idx="5">
                  <c:v>2</c:v>
                </c:pt>
                <c:pt idx="6">
                  <c:v>0</c:v>
                </c:pt>
                <c:pt idx="7">
                  <c:v>0</c:v>
                </c:pt>
                <c:pt idx="8">
                  <c:v>0</c:v>
                </c:pt>
                <c:pt idx="9">
                  <c:v>0</c:v>
                </c:pt>
                <c:pt idx="10">
                  <c:v>0</c:v>
                </c:pt>
                <c:pt idx="11">
                  <c:v>0</c:v>
                </c:pt>
                <c:pt idx="12">
                  <c:v>0</c:v>
                </c:pt>
                <c:pt idx="13">
                  <c:v>2</c:v>
                </c:pt>
                <c:pt idx="14">
                  <c:v>1</c:v>
                </c:pt>
                <c:pt idx="15">
                  <c:v>1</c:v>
                </c:pt>
                <c:pt idx="16">
                  <c:v>1</c:v>
                </c:pt>
                <c:pt idx="17">
                  <c:v>2</c:v>
                </c:pt>
                <c:pt idx="18">
                  <c:v>0</c:v>
                </c:pt>
                <c:pt idx="19">
                  <c:v>0</c:v>
                </c:pt>
                <c:pt idx="20">
                  <c:v>0</c:v>
                </c:pt>
              </c:numCache>
            </c:numRef>
          </c:val>
          <c:extLst>
            <c:ext xmlns:c16="http://schemas.microsoft.com/office/drawing/2014/chart" uri="{C3380CC4-5D6E-409C-BE32-E72D297353CC}">
              <c16:uniqueId val="{00000000-10DB-D744-A977-6BF04F3FE97B}"/>
            </c:ext>
          </c:extLst>
        </c:ser>
        <c:ser>
          <c:idx val="1"/>
          <c:order val="1"/>
          <c:tx>
            <c:strRef>
              <c:f>editors_aggr!$F$1</c:f>
              <c:strCache>
                <c:ptCount val="1"/>
                <c:pt idx="0">
                  <c:v>Board of Reviewers</c:v>
                </c:pt>
              </c:strCache>
            </c:strRef>
          </c:tx>
          <c:spPr>
            <a:solidFill>
              <a:schemeClr val="accent2"/>
            </a:solidFill>
            <a:ln>
              <a:noFill/>
            </a:ln>
            <a:effectLst/>
          </c:spPr>
          <c:invertIfNegative val="0"/>
          <c:cat>
            <c:strRef>
              <c:f>editors_aggr!$D$2:$D$22</c:f>
              <c:strCache>
                <c:ptCount val="21"/>
                <c:pt idx="0">
                  <c:v>USA</c:v>
                </c:pt>
                <c:pt idx="1">
                  <c:v>China</c:v>
                </c:pt>
                <c:pt idx="2">
                  <c:v>UK</c:v>
                </c:pt>
                <c:pt idx="3">
                  <c:v>Japan</c:v>
                </c:pt>
                <c:pt idx="4">
                  <c:v>Germany</c:v>
                </c:pt>
                <c:pt idx="5">
                  <c:v>Canada</c:v>
                </c:pt>
                <c:pt idx="6">
                  <c:v>Australia</c:v>
                </c:pt>
                <c:pt idx="7">
                  <c:v>Italy</c:v>
                </c:pt>
                <c:pt idx="8">
                  <c:v>Brazil</c:v>
                </c:pt>
                <c:pt idx="9">
                  <c:v>France</c:v>
                </c:pt>
                <c:pt idx="10">
                  <c:v>India</c:v>
                </c:pt>
                <c:pt idx="11">
                  <c:v>Spain</c:v>
                </c:pt>
                <c:pt idx="12">
                  <c:v>South Korea</c:v>
                </c:pt>
                <c:pt idx="13">
                  <c:v>The Netherlands</c:v>
                </c:pt>
                <c:pt idx="14">
                  <c:v>Argentina</c:v>
                </c:pt>
                <c:pt idx="15">
                  <c:v>Ireland</c:v>
                </c:pt>
                <c:pt idx="16">
                  <c:v>Israel</c:v>
                </c:pt>
                <c:pt idx="17">
                  <c:v>Hong Kong</c:v>
                </c:pt>
                <c:pt idx="18">
                  <c:v>Norway</c:v>
                </c:pt>
                <c:pt idx="19">
                  <c:v>Singapore</c:v>
                </c:pt>
                <c:pt idx="20">
                  <c:v>Austria</c:v>
                </c:pt>
              </c:strCache>
            </c:strRef>
          </c:cat>
          <c:val>
            <c:numRef>
              <c:f>editors_aggr!$F$2:$F$22</c:f>
              <c:numCache>
                <c:formatCode>General</c:formatCode>
                <c:ptCount val="21"/>
                <c:pt idx="0">
                  <c:v>31</c:v>
                </c:pt>
                <c:pt idx="1">
                  <c:v>0</c:v>
                </c:pt>
                <c:pt idx="2">
                  <c:v>6</c:v>
                </c:pt>
                <c:pt idx="3">
                  <c:v>2</c:v>
                </c:pt>
                <c:pt idx="4">
                  <c:v>0</c:v>
                </c:pt>
                <c:pt idx="5">
                  <c:v>2</c:v>
                </c:pt>
                <c:pt idx="6">
                  <c:v>0</c:v>
                </c:pt>
                <c:pt idx="7">
                  <c:v>1</c:v>
                </c:pt>
                <c:pt idx="8">
                  <c:v>0</c:v>
                </c:pt>
                <c:pt idx="9">
                  <c:v>0</c:v>
                </c:pt>
                <c:pt idx="10">
                  <c:v>1</c:v>
                </c:pt>
                <c:pt idx="11">
                  <c:v>0</c:v>
                </c:pt>
                <c:pt idx="12">
                  <c:v>0</c:v>
                </c:pt>
                <c:pt idx="13">
                  <c:v>1</c:v>
                </c:pt>
                <c:pt idx="14">
                  <c:v>0</c:v>
                </c:pt>
                <c:pt idx="15">
                  <c:v>0</c:v>
                </c:pt>
                <c:pt idx="16">
                  <c:v>0</c:v>
                </c:pt>
                <c:pt idx="17">
                  <c:v>0</c:v>
                </c:pt>
                <c:pt idx="18">
                  <c:v>1</c:v>
                </c:pt>
                <c:pt idx="19">
                  <c:v>1</c:v>
                </c:pt>
                <c:pt idx="20">
                  <c:v>1</c:v>
                </c:pt>
              </c:numCache>
            </c:numRef>
          </c:val>
          <c:extLst>
            <c:ext xmlns:c16="http://schemas.microsoft.com/office/drawing/2014/chart" uri="{C3380CC4-5D6E-409C-BE32-E72D297353CC}">
              <c16:uniqueId val="{00000001-10DB-D744-A977-6BF04F3FE97B}"/>
            </c:ext>
          </c:extLst>
        </c:ser>
        <c:dLbls>
          <c:showLegendKey val="0"/>
          <c:showVal val="0"/>
          <c:showCatName val="0"/>
          <c:showSerName val="0"/>
          <c:showPercent val="0"/>
          <c:showBubbleSize val="0"/>
        </c:dLbls>
        <c:gapWidth val="50"/>
        <c:overlap val="-27"/>
        <c:axId val="390304800"/>
        <c:axId val="390306448"/>
      </c:barChart>
      <c:catAx>
        <c:axId val="39030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1" i="0" u="none" strike="noStrike" kern="1200" baseline="0">
                <a:solidFill>
                  <a:schemeClr val="tx1"/>
                </a:solidFill>
                <a:latin typeface="Verdana Pro" panose="020B0604030504040204" pitchFamily="34" charset="0"/>
                <a:ea typeface="+mn-ea"/>
                <a:cs typeface="+mn-cs"/>
              </a:defRPr>
            </a:pPr>
            <a:endParaRPr lang="en-US"/>
          </a:p>
        </c:txPr>
        <c:crossAx val="390306448"/>
        <c:crosses val="autoZero"/>
        <c:auto val="1"/>
        <c:lblAlgn val="ctr"/>
        <c:lblOffset val="100"/>
        <c:noMultiLvlLbl val="0"/>
      </c:catAx>
      <c:valAx>
        <c:axId val="39030644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Verdana Pro" panose="020B0604030504040204" pitchFamily="34" charset="0"/>
                <a:ea typeface="+mn-ea"/>
                <a:cs typeface="+mn-cs"/>
              </a:defRPr>
            </a:pPr>
            <a:endParaRPr lang="en-US"/>
          </a:p>
        </c:txPr>
        <c:crossAx val="390304800"/>
        <c:crosses val="autoZero"/>
        <c:crossBetween val="between"/>
      </c:valAx>
      <c:spPr>
        <a:noFill/>
        <a:ln>
          <a:noFill/>
        </a:ln>
        <a:effectLst/>
      </c:spPr>
    </c:plotArea>
    <c:legend>
      <c:legendPos val="t"/>
      <c:layout>
        <c:manualLayout>
          <c:xMode val="edge"/>
          <c:yMode val="edge"/>
          <c:x val="8.0328642742227341E-2"/>
          <c:y val="8.127473069931479E-2"/>
          <c:w val="0.85804289177106208"/>
          <c:h val="0.1186004366020164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Verdana Pro" panose="020B060403050404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alpha val="60140"/>
      </a:schemeClr>
    </a:soli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solidFill>
                <a:latin typeface="Verdana Pro" panose="020B0604030504040204" pitchFamily="34" charset="0"/>
                <a:ea typeface="+mn-ea"/>
                <a:cs typeface="+mn-cs"/>
              </a:defRPr>
            </a:pPr>
            <a:r>
              <a:rPr lang="en-GB" sz="1800" b="1">
                <a:solidFill>
                  <a:schemeClr val="tx1"/>
                </a:solidFill>
                <a:latin typeface="Verdana Pro" panose="020B0604030504040204" pitchFamily="34" charset="0"/>
              </a:rPr>
              <a:t>Cognitive Science</a:t>
            </a:r>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solidFill>
              <a:latin typeface="Verdana Pro" panose="020B0604030504040204" pitchFamily="34" charset="0"/>
              <a:ea typeface="+mn-ea"/>
              <a:cs typeface="+mn-cs"/>
            </a:defRPr>
          </a:pPr>
          <a:endParaRPr lang="en-US"/>
        </a:p>
      </c:txPr>
    </c:title>
    <c:autoTitleDeleted val="0"/>
    <c:plotArea>
      <c:layout>
        <c:manualLayout>
          <c:layoutTarget val="inner"/>
          <c:xMode val="edge"/>
          <c:yMode val="edge"/>
          <c:x val="6.416120129267977E-2"/>
          <c:y val="0.17503307840871635"/>
          <c:w val="0.91559720947161483"/>
          <c:h val="0.62478852469516055"/>
        </c:manualLayout>
      </c:layout>
      <c:barChart>
        <c:barDir val="col"/>
        <c:grouping val="clustered"/>
        <c:varyColors val="0"/>
        <c:ser>
          <c:idx val="0"/>
          <c:order val="0"/>
          <c:tx>
            <c:strRef>
              <c:f>editors_aggr!$E$1</c:f>
              <c:strCache>
                <c:ptCount val="1"/>
                <c:pt idx="0">
                  <c:v>Exec., Senior &amp; Associate Editors</c:v>
                </c:pt>
              </c:strCache>
            </c:strRef>
          </c:tx>
          <c:spPr>
            <a:solidFill>
              <a:schemeClr val="accent1"/>
            </a:solidFill>
            <a:ln>
              <a:noFill/>
            </a:ln>
            <a:effectLst/>
          </c:spPr>
          <c:invertIfNegative val="0"/>
          <c:cat>
            <c:strRef>
              <c:f>editors_aggr!$D$2:$D$22</c:f>
              <c:strCache>
                <c:ptCount val="21"/>
                <c:pt idx="0">
                  <c:v>USA</c:v>
                </c:pt>
                <c:pt idx="1">
                  <c:v>China</c:v>
                </c:pt>
                <c:pt idx="2">
                  <c:v>UK</c:v>
                </c:pt>
                <c:pt idx="3">
                  <c:v>Japan</c:v>
                </c:pt>
                <c:pt idx="4">
                  <c:v>Germany</c:v>
                </c:pt>
                <c:pt idx="5">
                  <c:v>Canada</c:v>
                </c:pt>
                <c:pt idx="6">
                  <c:v>Australia</c:v>
                </c:pt>
                <c:pt idx="7">
                  <c:v>Italy</c:v>
                </c:pt>
                <c:pt idx="8">
                  <c:v>Brazil</c:v>
                </c:pt>
                <c:pt idx="9">
                  <c:v>France</c:v>
                </c:pt>
                <c:pt idx="10">
                  <c:v>India</c:v>
                </c:pt>
                <c:pt idx="11">
                  <c:v>Spain</c:v>
                </c:pt>
                <c:pt idx="12">
                  <c:v>South Korea</c:v>
                </c:pt>
                <c:pt idx="13">
                  <c:v>The Netherlands</c:v>
                </c:pt>
                <c:pt idx="14">
                  <c:v>Argentina</c:v>
                </c:pt>
                <c:pt idx="15">
                  <c:v>Ireland</c:v>
                </c:pt>
                <c:pt idx="16">
                  <c:v>Israel</c:v>
                </c:pt>
                <c:pt idx="17">
                  <c:v>Hong Kong</c:v>
                </c:pt>
                <c:pt idx="18">
                  <c:v>Norway</c:v>
                </c:pt>
                <c:pt idx="19">
                  <c:v>Singapore</c:v>
                </c:pt>
                <c:pt idx="20">
                  <c:v>Austria</c:v>
                </c:pt>
              </c:strCache>
            </c:strRef>
          </c:cat>
          <c:val>
            <c:numRef>
              <c:f>editors_aggr!$E$2:$E$22</c:f>
              <c:numCache>
                <c:formatCode>General</c:formatCode>
                <c:ptCount val="21"/>
                <c:pt idx="0">
                  <c:v>10</c:v>
                </c:pt>
                <c:pt idx="1">
                  <c:v>0</c:v>
                </c:pt>
                <c:pt idx="2">
                  <c:v>7</c:v>
                </c:pt>
                <c:pt idx="3">
                  <c:v>0</c:v>
                </c:pt>
                <c:pt idx="4">
                  <c:v>3</c:v>
                </c:pt>
                <c:pt idx="5">
                  <c:v>2</c:v>
                </c:pt>
                <c:pt idx="6">
                  <c:v>0</c:v>
                </c:pt>
                <c:pt idx="7">
                  <c:v>0</c:v>
                </c:pt>
                <c:pt idx="8">
                  <c:v>0</c:v>
                </c:pt>
                <c:pt idx="9">
                  <c:v>0</c:v>
                </c:pt>
                <c:pt idx="10">
                  <c:v>0</c:v>
                </c:pt>
                <c:pt idx="11">
                  <c:v>0</c:v>
                </c:pt>
                <c:pt idx="12">
                  <c:v>0</c:v>
                </c:pt>
                <c:pt idx="13">
                  <c:v>2</c:v>
                </c:pt>
                <c:pt idx="14">
                  <c:v>1</c:v>
                </c:pt>
                <c:pt idx="15">
                  <c:v>1</c:v>
                </c:pt>
                <c:pt idx="16">
                  <c:v>1</c:v>
                </c:pt>
                <c:pt idx="17">
                  <c:v>2</c:v>
                </c:pt>
                <c:pt idx="18">
                  <c:v>0</c:v>
                </c:pt>
                <c:pt idx="19">
                  <c:v>0</c:v>
                </c:pt>
                <c:pt idx="20">
                  <c:v>0</c:v>
                </c:pt>
              </c:numCache>
            </c:numRef>
          </c:val>
          <c:extLst>
            <c:ext xmlns:c16="http://schemas.microsoft.com/office/drawing/2014/chart" uri="{C3380CC4-5D6E-409C-BE32-E72D297353CC}">
              <c16:uniqueId val="{00000000-10DB-D744-A977-6BF04F3FE97B}"/>
            </c:ext>
          </c:extLst>
        </c:ser>
        <c:ser>
          <c:idx val="1"/>
          <c:order val="1"/>
          <c:tx>
            <c:strRef>
              <c:f>editors_aggr!$F$1</c:f>
              <c:strCache>
                <c:ptCount val="1"/>
                <c:pt idx="0">
                  <c:v>Board of Reviewers</c:v>
                </c:pt>
              </c:strCache>
            </c:strRef>
          </c:tx>
          <c:spPr>
            <a:solidFill>
              <a:schemeClr val="accent2"/>
            </a:solidFill>
            <a:ln>
              <a:noFill/>
            </a:ln>
            <a:effectLst/>
          </c:spPr>
          <c:invertIfNegative val="0"/>
          <c:cat>
            <c:strRef>
              <c:f>editors_aggr!$D$2:$D$22</c:f>
              <c:strCache>
                <c:ptCount val="21"/>
                <c:pt idx="0">
                  <c:v>USA</c:v>
                </c:pt>
                <c:pt idx="1">
                  <c:v>China</c:v>
                </c:pt>
                <c:pt idx="2">
                  <c:v>UK</c:v>
                </c:pt>
                <c:pt idx="3">
                  <c:v>Japan</c:v>
                </c:pt>
                <c:pt idx="4">
                  <c:v>Germany</c:v>
                </c:pt>
                <c:pt idx="5">
                  <c:v>Canada</c:v>
                </c:pt>
                <c:pt idx="6">
                  <c:v>Australia</c:v>
                </c:pt>
                <c:pt idx="7">
                  <c:v>Italy</c:v>
                </c:pt>
                <c:pt idx="8">
                  <c:v>Brazil</c:v>
                </c:pt>
                <c:pt idx="9">
                  <c:v>France</c:v>
                </c:pt>
                <c:pt idx="10">
                  <c:v>India</c:v>
                </c:pt>
                <c:pt idx="11">
                  <c:v>Spain</c:v>
                </c:pt>
                <c:pt idx="12">
                  <c:v>South Korea</c:v>
                </c:pt>
                <c:pt idx="13">
                  <c:v>The Netherlands</c:v>
                </c:pt>
                <c:pt idx="14">
                  <c:v>Argentina</c:v>
                </c:pt>
                <c:pt idx="15">
                  <c:v>Ireland</c:v>
                </c:pt>
                <c:pt idx="16">
                  <c:v>Israel</c:v>
                </c:pt>
                <c:pt idx="17">
                  <c:v>Hong Kong</c:v>
                </c:pt>
                <c:pt idx="18">
                  <c:v>Norway</c:v>
                </c:pt>
                <c:pt idx="19">
                  <c:v>Singapore</c:v>
                </c:pt>
                <c:pt idx="20">
                  <c:v>Austria</c:v>
                </c:pt>
              </c:strCache>
            </c:strRef>
          </c:cat>
          <c:val>
            <c:numRef>
              <c:f>editors_aggr!$F$2:$F$22</c:f>
              <c:numCache>
                <c:formatCode>General</c:formatCode>
                <c:ptCount val="21"/>
                <c:pt idx="0">
                  <c:v>31</c:v>
                </c:pt>
                <c:pt idx="1">
                  <c:v>0</c:v>
                </c:pt>
                <c:pt idx="2">
                  <c:v>6</c:v>
                </c:pt>
                <c:pt idx="3">
                  <c:v>2</c:v>
                </c:pt>
                <c:pt idx="4">
                  <c:v>0</c:v>
                </c:pt>
                <c:pt idx="5">
                  <c:v>2</c:v>
                </c:pt>
                <c:pt idx="6">
                  <c:v>0</c:v>
                </c:pt>
                <c:pt idx="7">
                  <c:v>1</c:v>
                </c:pt>
                <c:pt idx="8">
                  <c:v>0</c:v>
                </c:pt>
                <c:pt idx="9">
                  <c:v>0</c:v>
                </c:pt>
                <c:pt idx="10">
                  <c:v>1</c:v>
                </c:pt>
                <c:pt idx="11">
                  <c:v>0</c:v>
                </c:pt>
                <c:pt idx="12">
                  <c:v>0</c:v>
                </c:pt>
                <c:pt idx="13">
                  <c:v>1</c:v>
                </c:pt>
                <c:pt idx="14">
                  <c:v>0</c:v>
                </c:pt>
                <c:pt idx="15">
                  <c:v>0</c:v>
                </c:pt>
                <c:pt idx="16">
                  <c:v>0</c:v>
                </c:pt>
                <c:pt idx="17">
                  <c:v>0</c:v>
                </c:pt>
                <c:pt idx="18">
                  <c:v>1</c:v>
                </c:pt>
                <c:pt idx="19">
                  <c:v>1</c:v>
                </c:pt>
                <c:pt idx="20">
                  <c:v>1</c:v>
                </c:pt>
              </c:numCache>
            </c:numRef>
          </c:val>
          <c:extLst>
            <c:ext xmlns:c16="http://schemas.microsoft.com/office/drawing/2014/chart" uri="{C3380CC4-5D6E-409C-BE32-E72D297353CC}">
              <c16:uniqueId val="{00000001-10DB-D744-A977-6BF04F3FE97B}"/>
            </c:ext>
          </c:extLst>
        </c:ser>
        <c:dLbls>
          <c:showLegendKey val="0"/>
          <c:showVal val="0"/>
          <c:showCatName val="0"/>
          <c:showSerName val="0"/>
          <c:showPercent val="0"/>
          <c:showBubbleSize val="0"/>
        </c:dLbls>
        <c:gapWidth val="50"/>
        <c:overlap val="-27"/>
        <c:axId val="390304800"/>
        <c:axId val="390306448"/>
      </c:barChart>
      <c:catAx>
        <c:axId val="390304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1" i="0" u="none" strike="noStrike" kern="1200" baseline="0">
                <a:solidFill>
                  <a:schemeClr val="tx1"/>
                </a:solidFill>
                <a:latin typeface="Verdana Pro" panose="020B0604030504040204" pitchFamily="34" charset="0"/>
                <a:ea typeface="+mn-ea"/>
                <a:cs typeface="+mn-cs"/>
              </a:defRPr>
            </a:pPr>
            <a:endParaRPr lang="en-US"/>
          </a:p>
        </c:txPr>
        <c:crossAx val="390306448"/>
        <c:crosses val="autoZero"/>
        <c:auto val="1"/>
        <c:lblAlgn val="ctr"/>
        <c:lblOffset val="100"/>
        <c:noMultiLvlLbl val="0"/>
      </c:catAx>
      <c:valAx>
        <c:axId val="390306448"/>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Verdana Pro" panose="020B0604030504040204" pitchFamily="34" charset="0"/>
                <a:ea typeface="+mn-ea"/>
                <a:cs typeface="+mn-cs"/>
              </a:defRPr>
            </a:pPr>
            <a:endParaRPr lang="en-US"/>
          </a:p>
        </c:txPr>
        <c:crossAx val="390304800"/>
        <c:crosses val="autoZero"/>
        <c:crossBetween val="between"/>
      </c:valAx>
      <c:spPr>
        <a:noFill/>
        <a:ln>
          <a:noFill/>
        </a:ln>
        <a:effectLst/>
      </c:spPr>
    </c:plotArea>
    <c:legend>
      <c:legendPos val="t"/>
      <c:layout>
        <c:manualLayout>
          <c:xMode val="edge"/>
          <c:yMode val="edge"/>
          <c:x val="8.0328642742227341E-2"/>
          <c:y val="8.127473069931479E-2"/>
          <c:w val="0.85804289177106208"/>
          <c:h val="0.1186004366020164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Verdana Pro" panose="020B060403050404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alpha val="60140"/>
      </a:schemeClr>
    </a:soli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600" b="0" i="0" u="none" strike="noStrike" kern="1200" spc="0" baseline="0">
              <a:solidFill>
                <a:schemeClr val="tx1"/>
              </a:solidFill>
              <a:latin typeface="Verdana" panose="020B0604030504040204" pitchFamily="34" charset="0"/>
              <a:ea typeface="Verdana" panose="020B0604030504040204" pitchFamily="34" charset="0"/>
              <a:cs typeface="Verdana" panose="020B0604030504040204" pitchFamily="34" charset="0"/>
            </a:defRPr>
          </a:pPr>
          <a:endParaRPr lang="en-US"/>
        </a:p>
      </c:txPr>
    </c:title>
    <c:autoTitleDeleted val="0"/>
    <c:plotArea>
      <c:layout/>
      <c:barChart>
        <c:barDir val="col"/>
        <c:grouping val="clustered"/>
        <c:varyColors val="0"/>
        <c:ser>
          <c:idx val="0"/>
          <c:order val="0"/>
          <c:tx>
            <c:strRef>
              <c:f>Reviewers!$F$1</c:f>
              <c:strCache>
                <c:ptCount val="1"/>
                <c:pt idx="0">
                  <c:v>% Reviewers</c:v>
                </c:pt>
              </c:strCache>
            </c:strRef>
          </c:tx>
          <c:spPr>
            <a:solidFill>
              <a:srgbClr val="00B050"/>
            </a:solidFill>
            <a:ln>
              <a:solidFill>
                <a:schemeClr val="tx1"/>
              </a:solidFill>
            </a:ln>
            <a:effectLst/>
          </c:spPr>
          <c:invertIfNegative val="0"/>
          <c:cat>
            <c:strRef>
              <c:f>Reviewers!$E$2:$E$9</c:f>
              <c:strCache>
                <c:ptCount val="8"/>
                <c:pt idx="0">
                  <c:v>US</c:v>
                </c:pt>
                <c:pt idx="1">
                  <c:v>UK</c:v>
                </c:pt>
                <c:pt idx="2">
                  <c:v>Netherlands</c:v>
                </c:pt>
                <c:pt idx="3">
                  <c:v>Canada</c:v>
                </c:pt>
                <c:pt idx="4">
                  <c:v>Australia</c:v>
                </c:pt>
                <c:pt idx="5">
                  <c:v>France</c:v>
                </c:pt>
                <c:pt idx="6">
                  <c:v>Other Europe</c:v>
                </c:pt>
                <c:pt idx="7">
                  <c:v>Other Non-Europe</c:v>
                </c:pt>
              </c:strCache>
            </c:strRef>
          </c:cat>
          <c:val>
            <c:numRef>
              <c:f>Reviewers!$F$2:$F$9</c:f>
              <c:numCache>
                <c:formatCode>General</c:formatCode>
                <c:ptCount val="8"/>
                <c:pt idx="0">
                  <c:v>48.2</c:v>
                </c:pt>
                <c:pt idx="1">
                  <c:v>15.9</c:v>
                </c:pt>
                <c:pt idx="2">
                  <c:v>6.1</c:v>
                </c:pt>
                <c:pt idx="3">
                  <c:v>5.9</c:v>
                </c:pt>
                <c:pt idx="4">
                  <c:v>2.5</c:v>
                </c:pt>
                <c:pt idx="5">
                  <c:v>2.7</c:v>
                </c:pt>
                <c:pt idx="6">
                  <c:v>8.5</c:v>
                </c:pt>
                <c:pt idx="7">
                  <c:v>5.9</c:v>
                </c:pt>
              </c:numCache>
            </c:numRef>
          </c:val>
          <c:extLst>
            <c:ext xmlns:c16="http://schemas.microsoft.com/office/drawing/2014/chart" uri="{C3380CC4-5D6E-409C-BE32-E72D297353CC}">
              <c16:uniqueId val="{00000000-FDA0-C548-9F72-AD4ABF02F724}"/>
            </c:ext>
          </c:extLst>
        </c:ser>
        <c:dLbls>
          <c:showLegendKey val="0"/>
          <c:showVal val="0"/>
          <c:showCatName val="0"/>
          <c:showSerName val="0"/>
          <c:showPercent val="0"/>
          <c:showBubbleSize val="0"/>
        </c:dLbls>
        <c:gapWidth val="80"/>
        <c:overlap val="-27"/>
        <c:axId val="1612961744"/>
        <c:axId val="1613134192"/>
      </c:barChart>
      <c:catAx>
        <c:axId val="1612961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Verdana Pro" panose="020B0604030504040204" pitchFamily="34" charset="0"/>
                <a:ea typeface="+mn-ea"/>
                <a:cs typeface="+mn-cs"/>
              </a:defRPr>
            </a:pPr>
            <a:endParaRPr lang="en-US"/>
          </a:p>
        </c:txPr>
        <c:crossAx val="1613134192"/>
        <c:crosses val="autoZero"/>
        <c:auto val="1"/>
        <c:lblAlgn val="ctr"/>
        <c:lblOffset val="100"/>
        <c:noMultiLvlLbl val="0"/>
      </c:catAx>
      <c:valAx>
        <c:axId val="1613134192"/>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2961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5BEF47-890D-0F47-ABA7-DBAEEC665E74}" type="datetimeFigureOut">
              <a:rPr lang="en-GB" smtClean="0"/>
              <a:t>27/07/2021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74F43D-8755-CA42-8F69-9D423F36819A}" type="slidenum">
              <a:rPr lang="en-GB" smtClean="0"/>
              <a:t>‹#›</a:t>
            </a:fld>
            <a:endParaRPr lang="en-GB"/>
          </a:p>
        </p:txBody>
      </p:sp>
    </p:spTree>
    <p:extLst>
      <p:ext uri="{BB962C8B-B14F-4D97-AF65-F5344CB8AC3E}">
        <p14:creationId xmlns:p14="http://schemas.microsoft.com/office/powerpoint/2010/main" val="3503284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Both research outputs and reviews are unevenly distributed across countries. Note the difference in scale between reviews (left) and submitted papers (right). The </a:t>
            </a:r>
            <a:r>
              <a:rPr lang="en-GB" sz="1200" b="0" kern="1200">
                <a:solidFill>
                  <a:schemeClr val="tx1"/>
                </a:solidFill>
                <a:effectLst/>
                <a:latin typeface="+mn-lt"/>
                <a:ea typeface="+mn-ea"/>
                <a:cs typeface="+mn-cs"/>
              </a:rPr>
              <a:t>USA dominates absolute contributions to peer review, contributing 32.9% of all reviews compared to 25.4% of published article output. </a:t>
            </a:r>
          </a:p>
          <a:p>
            <a:endParaRPr lang="en-GB"/>
          </a:p>
        </p:txBody>
      </p:sp>
      <p:sp>
        <p:nvSpPr>
          <p:cNvPr id="4" name="Slide Number Placeholder 3"/>
          <p:cNvSpPr>
            <a:spLocks noGrp="1"/>
          </p:cNvSpPr>
          <p:nvPr>
            <p:ph type="sldNum" sz="quarter" idx="5"/>
          </p:nvPr>
        </p:nvSpPr>
        <p:spPr/>
        <p:txBody>
          <a:bodyPr/>
          <a:lstStyle/>
          <a:p>
            <a:fld id="{7774F43D-8755-CA42-8F69-9D423F36819A}" type="slidenum">
              <a:rPr lang="en-GB" smtClean="0"/>
              <a:t>3</a:t>
            </a:fld>
            <a:endParaRPr lang="en-GB"/>
          </a:p>
        </p:txBody>
      </p:sp>
    </p:spTree>
    <p:extLst>
      <p:ext uri="{BB962C8B-B14F-4D97-AF65-F5344CB8AC3E}">
        <p14:creationId xmlns:p14="http://schemas.microsoft.com/office/powerpoint/2010/main" val="37994193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PUBLONS review also observed that while reviewers from emerging regions generally tend to agree to review more often and complete reviews slightly faster they tend to submit shorter reviews. Review length is of course a poor proxy for review quality but it may highlight the need to structure and streamline the review process and to educate a broader reviewer base.</a:t>
            </a:r>
          </a:p>
        </p:txBody>
      </p:sp>
      <p:sp>
        <p:nvSpPr>
          <p:cNvPr id="4" name="Slide Number Placeholder 3"/>
          <p:cNvSpPr>
            <a:spLocks noGrp="1"/>
          </p:cNvSpPr>
          <p:nvPr>
            <p:ph type="sldNum" sz="quarter" idx="5"/>
          </p:nvPr>
        </p:nvSpPr>
        <p:spPr/>
        <p:txBody>
          <a:bodyPr/>
          <a:lstStyle/>
          <a:p>
            <a:fld id="{7774F43D-8755-CA42-8F69-9D423F36819A}" type="slidenum">
              <a:rPr lang="en-GB" smtClean="0"/>
              <a:t>12</a:t>
            </a:fld>
            <a:endParaRPr lang="en-GB"/>
          </a:p>
        </p:txBody>
      </p:sp>
    </p:spTree>
    <p:extLst>
      <p:ext uri="{BB962C8B-B14F-4D97-AF65-F5344CB8AC3E}">
        <p14:creationId xmlns:p14="http://schemas.microsoft.com/office/powerpoint/2010/main" val="1476277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a:t>These trends together suggest some urgency to broaden all aspects of scientific publishing internationally. In order to broaden the reviewer base and to address the problem of reviewer fatigue the @SciBeh initiative is working on creating a Peer Review Rubric that can help to streamline the process, educate students and ECRs in peer review and also to collect meta-data about preprints. However, in streamlining the peer review process it may constrain epistemic diversity even more – a trade-off to be discussed further.</a:t>
            </a:r>
          </a:p>
        </p:txBody>
      </p:sp>
      <p:sp>
        <p:nvSpPr>
          <p:cNvPr id="4" name="Slide Number Placeholder 3"/>
          <p:cNvSpPr>
            <a:spLocks noGrp="1"/>
          </p:cNvSpPr>
          <p:nvPr>
            <p:ph type="sldNum" sz="quarter" idx="5"/>
          </p:nvPr>
        </p:nvSpPr>
        <p:spPr/>
        <p:txBody>
          <a:bodyPr/>
          <a:lstStyle/>
          <a:p>
            <a:fld id="{7774F43D-8755-CA42-8F69-9D423F36819A}" type="slidenum">
              <a:rPr lang="en-GB" smtClean="0"/>
              <a:t>13</a:t>
            </a:fld>
            <a:endParaRPr lang="en-GB"/>
          </a:p>
        </p:txBody>
      </p:sp>
    </p:spTree>
    <p:extLst>
      <p:ext uri="{BB962C8B-B14F-4D97-AF65-F5344CB8AC3E}">
        <p14:creationId xmlns:p14="http://schemas.microsoft.com/office/powerpoint/2010/main" val="20995734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74F43D-8755-CA42-8F69-9D423F36819A}" type="slidenum">
              <a:rPr lang="en-GB" smtClean="0"/>
              <a:t>14</a:t>
            </a:fld>
            <a:endParaRPr lang="en-GB"/>
          </a:p>
        </p:txBody>
      </p:sp>
    </p:spTree>
    <p:extLst>
      <p:ext uri="{BB962C8B-B14F-4D97-AF65-F5344CB8AC3E}">
        <p14:creationId xmlns:p14="http://schemas.microsoft.com/office/powerpoint/2010/main" val="4175684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774F43D-8755-CA42-8F69-9D423F36819A}" type="slidenum">
              <a:rPr lang="en-GB" smtClean="0"/>
              <a:t>15</a:t>
            </a:fld>
            <a:endParaRPr lang="en-GB"/>
          </a:p>
        </p:txBody>
      </p:sp>
    </p:spTree>
    <p:extLst>
      <p:ext uri="{BB962C8B-B14F-4D97-AF65-F5344CB8AC3E}">
        <p14:creationId xmlns:p14="http://schemas.microsoft.com/office/powerpoint/2010/main" val="2277387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Why? Editors are predominantly selected from established regions…</a:t>
            </a:r>
          </a:p>
        </p:txBody>
      </p:sp>
      <p:sp>
        <p:nvSpPr>
          <p:cNvPr id="4" name="Slide Number Placeholder 3"/>
          <p:cNvSpPr>
            <a:spLocks noGrp="1"/>
          </p:cNvSpPr>
          <p:nvPr>
            <p:ph type="sldNum" sz="quarter" idx="5"/>
          </p:nvPr>
        </p:nvSpPr>
        <p:spPr/>
        <p:txBody>
          <a:bodyPr/>
          <a:lstStyle/>
          <a:p>
            <a:fld id="{7774F43D-8755-CA42-8F69-9D423F36819A}" type="slidenum">
              <a:rPr lang="en-GB" smtClean="0"/>
              <a:t>4</a:t>
            </a:fld>
            <a:endParaRPr lang="en-GB"/>
          </a:p>
        </p:txBody>
      </p:sp>
    </p:spTree>
    <p:extLst>
      <p:ext uri="{BB962C8B-B14F-4D97-AF65-F5344CB8AC3E}">
        <p14:creationId xmlns:p14="http://schemas.microsoft.com/office/powerpoint/2010/main" val="2460111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…and editors predominantly select reviewers from their own regions, despite the fact that reviewers from emerging countries agree to review more often and complete reviews faster. This suggests that they are under-represented because they are not asked to review. </a:t>
            </a:r>
            <a:r>
              <a:rPr lang="en-GB" sz="3200" b="0">
                <a:latin typeface="Verdana Pro" panose="020B0604030504040204" pitchFamily="34" charset="0"/>
              </a:rPr>
              <a:t>38%</a:t>
            </a:r>
            <a:r>
              <a:rPr lang="en-GB" sz="1200" b="0">
                <a:latin typeface="Verdana Pro" panose="020B0604030504040204" pitchFamily="34" charset="0"/>
              </a:rPr>
              <a:t> of </a:t>
            </a:r>
            <a:r>
              <a:rPr lang="en-GB" sz="1200">
                <a:latin typeface="Verdana Pro" panose="020B0604030504040204" pitchFamily="34" charset="0"/>
              </a:rPr>
              <a:t>all reviews involve an editor and reviewer from the same region. </a:t>
            </a:r>
            <a:r>
              <a:rPr lang="en-GB"/>
              <a:t>If editors selected reviewers proportionally to the amount of reviews a region completes that number should </a:t>
            </a:r>
            <a:r>
              <a:rPr lang="en-GB" b="0"/>
              <a:t>be 14%.</a:t>
            </a:r>
          </a:p>
        </p:txBody>
      </p:sp>
      <p:sp>
        <p:nvSpPr>
          <p:cNvPr id="4" name="Slide Number Placeholder 3"/>
          <p:cNvSpPr>
            <a:spLocks noGrp="1"/>
          </p:cNvSpPr>
          <p:nvPr>
            <p:ph type="sldNum" sz="quarter" idx="5"/>
          </p:nvPr>
        </p:nvSpPr>
        <p:spPr/>
        <p:txBody>
          <a:bodyPr/>
          <a:lstStyle/>
          <a:p>
            <a:fld id="{7774F43D-8755-CA42-8F69-9D423F36819A}" type="slidenum">
              <a:rPr lang="en-GB" smtClean="0"/>
              <a:t>5</a:t>
            </a:fld>
            <a:endParaRPr lang="en-GB"/>
          </a:p>
        </p:txBody>
      </p:sp>
    </p:spTree>
    <p:extLst>
      <p:ext uri="{BB962C8B-B14F-4D97-AF65-F5344CB8AC3E}">
        <p14:creationId xmlns:p14="http://schemas.microsoft.com/office/powerpoint/2010/main" val="2106535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And while the data so far are for all the sciences combined the journal CogSci pretty much aligns with this trend if we look at the editors and the Board of Reviewers …</a:t>
            </a:r>
          </a:p>
          <a:p>
            <a:endParaRPr lang="en-GB"/>
          </a:p>
        </p:txBody>
      </p:sp>
      <p:sp>
        <p:nvSpPr>
          <p:cNvPr id="4" name="Slide Number Placeholder 3"/>
          <p:cNvSpPr>
            <a:spLocks noGrp="1"/>
          </p:cNvSpPr>
          <p:nvPr>
            <p:ph type="sldNum" sz="quarter" idx="5"/>
          </p:nvPr>
        </p:nvSpPr>
        <p:spPr/>
        <p:txBody>
          <a:bodyPr/>
          <a:lstStyle/>
          <a:p>
            <a:fld id="{7774F43D-8755-CA42-8F69-9D423F36819A}" type="slidenum">
              <a:rPr lang="en-GB" smtClean="0"/>
              <a:t>6</a:t>
            </a:fld>
            <a:endParaRPr lang="en-GB"/>
          </a:p>
        </p:txBody>
      </p:sp>
    </p:spTree>
    <p:extLst>
      <p:ext uri="{BB962C8B-B14F-4D97-AF65-F5344CB8AC3E}">
        <p14:creationId xmlns:p14="http://schemas.microsoft.com/office/powerpoint/2010/main" val="692284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…and at the journal reviewers. However, my interactions with the journal editors-in-chief both for CogSci and for TopiCS revealed that they are very mindful of this imbalance and are trying to mitigate it by emphasising diversity to topic editors.</a:t>
            </a:r>
          </a:p>
          <a:p>
            <a:endParaRPr lang="en-GB"/>
          </a:p>
        </p:txBody>
      </p:sp>
      <p:sp>
        <p:nvSpPr>
          <p:cNvPr id="4" name="Slide Number Placeholder 3"/>
          <p:cNvSpPr>
            <a:spLocks noGrp="1"/>
          </p:cNvSpPr>
          <p:nvPr>
            <p:ph type="sldNum" sz="quarter" idx="5"/>
          </p:nvPr>
        </p:nvSpPr>
        <p:spPr/>
        <p:txBody>
          <a:bodyPr/>
          <a:lstStyle/>
          <a:p>
            <a:fld id="{7774F43D-8755-CA42-8F69-9D423F36819A}" type="slidenum">
              <a:rPr lang="en-GB" smtClean="0"/>
              <a:t>7</a:t>
            </a:fld>
            <a:endParaRPr lang="en-GB"/>
          </a:p>
        </p:txBody>
      </p:sp>
    </p:spTree>
    <p:extLst>
      <p:ext uri="{BB962C8B-B14F-4D97-AF65-F5344CB8AC3E}">
        <p14:creationId xmlns:p14="http://schemas.microsoft.com/office/powerpoint/2010/main" val="249376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t>Not only are reviewers disproportionally selected frome established regions but there is also growing reviewer fatigue. While review invitations steadily increase due to an increase in scientific outputs number of agreed and, even more so, completed reviews has decreased over time.</a:t>
            </a:r>
          </a:p>
        </p:txBody>
      </p:sp>
      <p:sp>
        <p:nvSpPr>
          <p:cNvPr id="4" name="Slide Number Placeholder 3"/>
          <p:cNvSpPr>
            <a:spLocks noGrp="1"/>
          </p:cNvSpPr>
          <p:nvPr>
            <p:ph type="sldNum" sz="quarter" idx="5"/>
          </p:nvPr>
        </p:nvSpPr>
        <p:spPr/>
        <p:txBody>
          <a:bodyPr/>
          <a:lstStyle/>
          <a:p>
            <a:fld id="{7774F43D-8755-CA42-8F69-9D423F36819A}" type="slidenum">
              <a:rPr lang="en-GB" smtClean="0"/>
              <a:t>8</a:t>
            </a:fld>
            <a:endParaRPr lang="en-GB"/>
          </a:p>
        </p:txBody>
      </p:sp>
    </p:spTree>
    <p:extLst>
      <p:ext uri="{BB962C8B-B14F-4D97-AF65-F5344CB8AC3E}">
        <p14:creationId xmlns:p14="http://schemas.microsoft.com/office/powerpoint/2010/main" val="661628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a:t>Here are some examples from Biology journals showing that this trend has been going on for some 15 years. </a:t>
            </a:r>
          </a:p>
        </p:txBody>
      </p:sp>
      <p:sp>
        <p:nvSpPr>
          <p:cNvPr id="4" name="Slide Number Placeholder 3"/>
          <p:cNvSpPr>
            <a:spLocks noGrp="1"/>
          </p:cNvSpPr>
          <p:nvPr>
            <p:ph type="sldNum" sz="quarter" idx="5"/>
          </p:nvPr>
        </p:nvSpPr>
        <p:spPr/>
        <p:txBody>
          <a:bodyPr/>
          <a:lstStyle/>
          <a:p>
            <a:fld id="{7774F43D-8755-CA42-8F69-9D423F36819A}" type="slidenum">
              <a:rPr lang="en-GB" smtClean="0"/>
              <a:t>9</a:t>
            </a:fld>
            <a:endParaRPr lang="en-GB"/>
          </a:p>
        </p:txBody>
      </p:sp>
    </p:spTree>
    <p:extLst>
      <p:ext uri="{BB962C8B-B14F-4D97-AF65-F5344CB8AC3E}">
        <p14:creationId xmlns:p14="http://schemas.microsoft.com/office/powerpoint/2010/main" val="1575171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It is no secret that all so-called ‘international’ journals publish in English. Some may argue that having a lingua franca facilitates international collaboration and global science and allows us to build that provervial tower to heaven.</a:t>
            </a:r>
          </a:p>
          <a:p>
            <a:endParaRPr lang="en-GB"/>
          </a:p>
        </p:txBody>
      </p:sp>
      <p:sp>
        <p:nvSpPr>
          <p:cNvPr id="4" name="Slide Number Placeholder 3"/>
          <p:cNvSpPr>
            <a:spLocks noGrp="1"/>
          </p:cNvSpPr>
          <p:nvPr>
            <p:ph type="sldNum" sz="quarter" idx="5"/>
          </p:nvPr>
        </p:nvSpPr>
        <p:spPr/>
        <p:txBody>
          <a:bodyPr/>
          <a:lstStyle/>
          <a:p>
            <a:fld id="{7774F43D-8755-CA42-8F69-9D423F36819A}" type="slidenum">
              <a:rPr lang="en-GB" smtClean="0"/>
              <a:t>10</a:t>
            </a:fld>
            <a:endParaRPr lang="en-GB"/>
          </a:p>
        </p:txBody>
      </p:sp>
    </p:spTree>
    <p:extLst>
      <p:ext uri="{BB962C8B-B14F-4D97-AF65-F5344CB8AC3E}">
        <p14:creationId xmlns:p14="http://schemas.microsoft.com/office/powerpoint/2010/main" val="41070613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At the same time, the use of English may be associated with a range of problems we may not sufficiently reflect on:</a:t>
            </a:r>
            <a:endParaRPr lang="en-GB" sz="1200" b="1"/>
          </a:p>
          <a:p>
            <a:r>
              <a:rPr lang="en-GB" sz="1200" b="1"/>
              <a:t>Reduced epistemic diversity: </a:t>
            </a:r>
            <a:r>
              <a:rPr lang="en-GB" sz="1200"/>
              <a:t>Different languages come with different cultural connotations and epistemic traditions; English imposes one specific epistemic tradition, aligned with analytic philosophy and logical positivism and a specific view on what constitutes knowledge and how to obtain it.</a:t>
            </a:r>
          </a:p>
          <a:p>
            <a:r>
              <a:rPr lang="en-GB" sz="1200" b="1"/>
              <a:t>Tyranny of tradition: </a:t>
            </a:r>
            <a:r>
              <a:rPr lang="en-GB" sz="1200"/>
              <a:t>English bibliographies limit/eliminate reading of works in other languages – it took the West ~30 years to discover Vygotsky.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a:t>Linguistic injustice:</a:t>
            </a:r>
            <a:r>
              <a:rPr lang="en-GB" sz="1200"/>
              <a:t> English language outputs incur greater costs in terms of time and money for authors who are non-native English speakers. It may also affect how their work is reviewed.</a:t>
            </a:r>
          </a:p>
          <a:p>
            <a:endParaRPr lang="en-GB" sz="1200"/>
          </a:p>
          <a:p>
            <a:endParaRPr lang="en-GB"/>
          </a:p>
        </p:txBody>
      </p:sp>
      <p:sp>
        <p:nvSpPr>
          <p:cNvPr id="4" name="Slide Number Placeholder 3"/>
          <p:cNvSpPr>
            <a:spLocks noGrp="1"/>
          </p:cNvSpPr>
          <p:nvPr>
            <p:ph type="sldNum" sz="quarter" idx="5"/>
          </p:nvPr>
        </p:nvSpPr>
        <p:spPr/>
        <p:txBody>
          <a:bodyPr/>
          <a:lstStyle/>
          <a:p>
            <a:fld id="{7774F43D-8755-CA42-8F69-9D423F36819A}" type="slidenum">
              <a:rPr lang="en-GB" smtClean="0"/>
              <a:t>11</a:t>
            </a:fld>
            <a:endParaRPr lang="en-GB"/>
          </a:p>
        </p:txBody>
      </p:sp>
    </p:spTree>
    <p:extLst>
      <p:ext uri="{BB962C8B-B14F-4D97-AF65-F5344CB8AC3E}">
        <p14:creationId xmlns:p14="http://schemas.microsoft.com/office/powerpoint/2010/main" val="4076742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34D38-97CD-344F-929E-21D1208E5D1E}"/>
              </a:ext>
            </a:extLst>
          </p:cNvPr>
          <p:cNvSpPr>
            <a:spLocks noGrp="1"/>
          </p:cNvSpPr>
          <p:nvPr>
            <p:ph type="ctrTitle"/>
          </p:nvPr>
        </p:nvSpPr>
        <p:spPr>
          <a:xfrm>
            <a:off x="1524000" y="1122363"/>
            <a:ext cx="9144000" cy="2387600"/>
          </a:xfrm>
        </p:spPr>
        <p:txBody>
          <a:bodyPr anchor="b"/>
          <a:lstStyle>
            <a:lvl1pPr algn="ctr">
              <a:defRPr sz="6000">
                <a:latin typeface="Verdana Pro" panose="020B0604030504040204" pitchFamily="34" charset="0"/>
              </a:defRPr>
            </a:lvl1pPr>
          </a:lstStyle>
          <a:p>
            <a:r>
              <a:rPr lang="en-GB"/>
              <a:t>Click to edit Master title style</a:t>
            </a:r>
          </a:p>
        </p:txBody>
      </p:sp>
      <p:sp>
        <p:nvSpPr>
          <p:cNvPr id="3" name="Subtitle 2">
            <a:extLst>
              <a:ext uri="{FF2B5EF4-FFF2-40B4-BE49-F238E27FC236}">
                <a16:creationId xmlns:a16="http://schemas.microsoft.com/office/drawing/2014/main" id="{5EED17F2-0082-444D-A6E9-1BE2E78E26F7}"/>
              </a:ext>
            </a:extLst>
          </p:cNvPr>
          <p:cNvSpPr>
            <a:spLocks noGrp="1"/>
          </p:cNvSpPr>
          <p:nvPr>
            <p:ph type="subTitle" idx="1"/>
          </p:nvPr>
        </p:nvSpPr>
        <p:spPr>
          <a:xfrm>
            <a:off x="1524000" y="3602038"/>
            <a:ext cx="9144000" cy="1655762"/>
          </a:xfrm>
        </p:spPr>
        <p:txBody>
          <a:bodyPr/>
          <a:lstStyle>
            <a:lvl1pPr marL="0" indent="0" algn="ctr">
              <a:buNone/>
              <a:defRPr sz="2400">
                <a:latin typeface="Verdana Pro"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B256FB2B-0C59-0C4B-AFD1-713DD8A0235C}"/>
              </a:ext>
            </a:extLst>
          </p:cNvPr>
          <p:cNvSpPr>
            <a:spLocks noGrp="1"/>
          </p:cNvSpPr>
          <p:nvPr>
            <p:ph type="dt" sz="half" idx="10"/>
          </p:nvPr>
        </p:nvSpPr>
        <p:spPr/>
        <p:txBody>
          <a:bodyPr/>
          <a:lstStyle>
            <a:lvl1pPr>
              <a:defRPr>
                <a:latin typeface="Verdana Pro" panose="020B0604030504040204" pitchFamily="34" charset="0"/>
              </a:defRPr>
            </a:lvl1pPr>
          </a:lstStyle>
          <a:p>
            <a:fld id="{E078B3D6-5AA4-1B46-9A01-8DC66E21AB61}" type="datetime1">
              <a:rPr lang="en-GB" smtClean="0"/>
              <a:pPr/>
              <a:t>27/07/2021</a:t>
            </a:fld>
            <a:endParaRPr lang="en-GB"/>
          </a:p>
        </p:txBody>
      </p:sp>
      <p:sp>
        <p:nvSpPr>
          <p:cNvPr id="5" name="Footer Placeholder 4">
            <a:extLst>
              <a:ext uri="{FF2B5EF4-FFF2-40B4-BE49-F238E27FC236}">
                <a16:creationId xmlns:a16="http://schemas.microsoft.com/office/drawing/2014/main" id="{450F6E7A-CD9B-B74A-8395-3A3ABCFFE821}"/>
              </a:ext>
            </a:extLst>
          </p:cNvPr>
          <p:cNvSpPr>
            <a:spLocks noGrp="1"/>
          </p:cNvSpPr>
          <p:nvPr>
            <p:ph type="ftr" sz="quarter" idx="11"/>
          </p:nvPr>
        </p:nvSpPr>
        <p:spPr/>
        <p:txBody>
          <a:bodyPr/>
          <a:lstStyle>
            <a:lvl1pPr>
              <a:defRPr>
                <a:latin typeface="Verdana Pro" panose="020B0604030504040204" pitchFamily="34" charset="0"/>
              </a:defRPr>
            </a:lvl1pPr>
          </a:lstStyle>
          <a:p>
            <a:r>
              <a:rPr lang="en-GB"/>
              <a:t>International Cognitive Science Group 2021</a:t>
            </a:r>
          </a:p>
        </p:txBody>
      </p:sp>
      <p:sp>
        <p:nvSpPr>
          <p:cNvPr id="6" name="Slide Number Placeholder 5">
            <a:extLst>
              <a:ext uri="{FF2B5EF4-FFF2-40B4-BE49-F238E27FC236}">
                <a16:creationId xmlns:a16="http://schemas.microsoft.com/office/drawing/2014/main" id="{3E77E1BD-0E86-2C45-B8B7-A7B4B11FDC5B}"/>
              </a:ext>
            </a:extLst>
          </p:cNvPr>
          <p:cNvSpPr>
            <a:spLocks noGrp="1"/>
          </p:cNvSpPr>
          <p:nvPr>
            <p:ph type="sldNum" sz="quarter" idx="12"/>
          </p:nvPr>
        </p:nvSpPr>
        <p:spPr/>
        <p:txBody>
          <a:bodyPr/>
          <a:lstStyle>
            <a:lvl1pPr>
              <a:defRPr>
                <a:latin typeface="Verdana Pro" panose="020B0604030504040204" pitchFamily="34" charset="0"/>
              </a:defRPr>
            </a:lvl1pPr>
          </a:lstStyle>
          <a:p>
            <a:fld id="{115DF38E-F58F-6648-8CDB-F21CB8143BBB}" type="slidenum">
              <a:rPr lang="en-GB" smtClean="0"/>
              <a:pPr/>
              <a:t>‹#›</a:t>
            </a:fld>
            <a:endParaRPr lang="en-GB"/>
          </a:p>
        </p:txBody>
      </p:sp>
    </p:spTree>
    <p:extLst>
      <p:ext uri="{BB962C8B-B14F-4D97-AF65-F5344CB8AC3E}">
        <p14:creationId xmlns:p14="http://schemas.microsoft.com/office/powerpoint/2010/main" val="1087607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C00CE-89E1-C646-B166-37F3AF16372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BAC87BDC-975E-9341-9211-E1DBB53200E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FA4BAF0-E61A-C940-B3CF-EFC397A0A938}"/>
              </a:ext>
            </a:extLst>
          </p:cNvPr>
          <p:cNvSpPr>
            <a:spLocks noGrp="1"/>
          </p:cNvSpPr>
          <p:nvPr>
            <p:ph type="dt" sz="half" idx="10"/>
          </p:nvPr>
        </p:nvSpPr>
        <p:spPr/>
        <p:txBody>
          <a:bodyPr/>
          <a:lstStyle/>
          <a:p>
            <a:fld id="{435EC39F-EC9D-2741-813F-838A54C9EF79}" type="datetime1">
              <a:rPr lang="en-GB" smtClean="0"/>
              <a:t>27/07/2021</a:t>
            </a:fld>
            <a:endParaRPr lang="en-GB"/>
          </a:p>
        </p:txBody>
      </p:sp>
      <p:sp>
        <p:nvSpPr>
          <p:cNvPr id="5" name="Footer Placeholder 4">
            <a:extLst>
              <a:ext uri="{FF2B5EF4-FFF2-40B4-BE49-F238E27FC236}">
                <a16:creationId xmlns:a16="http://schemas.microsoft.com/office/drawing/2014/main" id="{92B0F3A3-112B-6148-AD9E-2FFEFBBBD2C3}"/>
              </a:ext>
            </a:extLst>
          </p:cNvPr>
          <p:cNvSpPr>
            <a:spLocks noGrp="1"/>
          </p:cNvSpPr>
          <p:nvPr>
            <p:ph type="ftr" sz="quarter" idx="11"/>
          </p:nvPr>
        </p:nvSpPr>
        <p:spPr/>
        <p:txBody>
          <a:bodyPr/>
          <a:lstStyle/>
          <a:p>
            <a:r>
              <a:rPr lang="en-GB"/>
              <a:t>International Cognitive Science Group 2021</a:t>
            </a:r>
          </a:p>
        </p:txBody>
      </p:sp>
      <p:sp>
        <p:nvSpPr>
          <p:cNvPr id="6" name="Slide Number Placeholder 5">
            <a:extLst>
              <a:ext uri="{FF2B5EF4-FFF2-40B4-BE49-F238E27FC236}">
                <a16:creationId xmlns:a16="http://schemas.microsoft.com/office/drawing/2014/main" id="{DB3916D4-B960-B948-85F8-1BDE9DC61305}"/>
              </a:ext>
            </a:extLst>
          </p:cNvPr>
          <p:cNvSpPr>
            <a:spLocks noGrp="1"/>
          </p:cNvSpPr>
          <p:nvPr>
            <p:ph type="sldNum" sz="quarter" idx="12"/>
          </p:nvPr>
        </p:nvSpPr>
        <p:spPr/>
        <p:txBody>
          <a:bodyPr/>
          <a:lstStyle/>
          <a:p>
            <a:fld id="{115DF38E-F58F-6648-8CDB-F21CB8143BBB}" type="slidenum">
              <a:rPr lang="en-GB" smtClean="0"/>
              <a:t>‹#›</a:t>
            </a:fld>
            <a:endParaRPr lang="en-GB"/>
          </a:p>
        </p:txBody>
      </p:sp>
    </p:spTree>
    <p:extLst>
      <p:ext uri="{BB962C8B-B14F-4D97-AF65-F5344CB8AC3E}">
        <p14:creationId xmlns:p14="http://schemas.microsoft.com/office/powerpoint/2010/main" val="1722278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71006C-7F43-F747-BFE4-36CCFF66E744}"/>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088236E-18E9-7847-8132-F44474F5BAE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2E6AF2C-C173-6B4F-B120-52B6529E354E}"/>
              </a:ext>
            </a:extLst>
          </p:cNvPr>
          <p:cNvSpPr>
            <a:spLocks noGrp="1"/>
          </p:cNvSpPr>
          <p:nvPr>
            <p:ph type="dt" sz="half" idx="10"/>
          </p:nvPr>
        </p:nvSpPr>
        <p:spPr/>
        <p:txBody>
          <a:bodyPr/>
          <a:lstStyle/>
          <a:p>
            <a:fld id="{47FC6DF0-741E-B84F-8234-DB74F485CCF5}" type="datetime1">
              <a:rPr lang="en-GB" smtClean="0"/>
              <a:t>27/07/2021</a:t>
            </a:fld>
            <a:endParaRPr lang="en-GB"/>
          </a:p>
        </p:txBody>
      </p:sp>
      <p:sp>
        <p:nvSpPr>
          <p:cNvPr id="5" name="Footer Placeholder 4">
            <a:extLst>
              <a:ext uri="{FF2B5EF4-FFF2-40B4-BE49-F238E27FC236}">
                <a16:creationId xmlns:a16="http://schemas.microsoft.com/office/drawing/2014/main" id="{1329283B-EE62-1E43-A428-4B99FC0D9504}"/>
              </a:ext>
            </a:extLst>
          </p:cNvPr>
          <p:cNvSpPr>
            <a:spLocks noGrp="1"/>
          </p:cNvSpPr>
          <p:nvPr>
            <p:ph type="ftr" sz="quarter" idx="11"/>
          </p:nvPr>
        </p:nvSpPr>
        <p:spPr/>
        <p:txBody>
          <a:bodyPr/>
          <a:lstStyle/>
          <a:p>
            <a:r>
              <a:rPr lang="en-GB"/>
              <a:t>International Cognitive Science Group 2021</a:t>
            </a:r>
          </a:p>
        </p:txBody>
      </p:sp>
      <p:sp>
        <p:nvSpPr>
          <p:cNvPr id="6" name="Slide Number Placeholder 5">
            <a:extLst>
              <a:ext uri="{FF2B5EF4-FFF2-40B4-BE49-F238E27FC236}">
                <a16:creationId xmlns:a16="http://schemas.microsoft.com/office/drawing/2014/main" id="{94C9602C-3856-CB47-A948-1B5851E07C47}"/>
              </a:ext>
            </a:extLst>
          </p:cNvPr>
          <p:cNvSpPr>
            <a:spLocks noGrp="1"/>
          </p:cNvSpPr>
          <p:nvPr>
            <p:ph type="sldNum" sz="quarter" idx="12"/>
          </p:nvPr>
        </p:nvSpPr>
        <p:spPr/>
        <p:txBody>
          <a:bodyPr/>
          <a:lstStyle/>
          <a:p>
            <a:fld id="{115DF38E-F58F-6648-8CDB-F21CB8143BBB}" type="slidenum">
              <a:rPr lang="en-GB" smtClean="0"/>
              <a:t>‹#›</a:t>
            </a:fld>
            <a:endParaRPr lang="en-GB"/>
          </a:p>
        </p:txBody>
      </p:sp>
    </p:spTree>
    <p:extLst>
      <p:ext uri="{BB962C8B-B14F-4D97-AF65-F5344CB8AC3E}">
        <p14:creationId xmlns:p14="http://schemas.microsoft.com/office/powerpoint/2010/main" val="1056083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19C03-43AB-F74D-A21A-FB6E504EE1B8}"/>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80AD19C3-F7E7-D34E-9F05-39FAE9A2224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9E8E7AAE-138C-974B-B6E1-7FD3D3C1DF13}"/>
              </a:ext>
            </a:extLst>
          </p:cNvPr>
          <p:cNvSpPr>
            <a:spLocks noGrp="1"/>
          </p:cNvSpPr>
          <p:nvPr>
            <p:ph type="dt" sz="half" idx="10"/>
          </p:nvPr>
        </p:nvSpPr>
        <p:spPr/>
        <p:txBody>
          <a:bodyPr/>
          <a:lstStyle/>
          <a:p>
            <a:fld id="{36321498-A225-5148-9B0D-D6E3206909E9}" type="datetime1">
              <a:rPr lang="en-GB" smtClean="0"/>
              <a:t>27/07/2021</a:t>
            </a:fld>
            <a:endParaRPr lang="en-GB"/>
          </a:p>
        </p:txBody>
      </p:sp>
      <p:sp>
        <p:nvSpPr>
          <p:cNvPr id="5" name="Footer Placeholder 4">
            <a:extLst>
              <a:ext uri="{FF2B5EF4-FFF2-40B4-BE49-F238E27FC236}">
                <a16:creationId xmlns:a16="http://schemas.microsoft.com/office/drawing/2014/main" id="{BEA0817B-2F64-CB47-B793-62A76D92B112}"/>
              </a:ext>
            </a:extLst>
          </p:cNvPr>
          <p:cNvSpPr>
            <a:spLocks noGrp="1"/>
          </p:cNvSpPr>
          <p:nvPr>
            <p:ph type="ftr" sz="quarter" idx="11"/>
          </p:nvPr>
        </p:nvSpPr>
        <p:spPr/>
        <p:txBody>
          <a:bodyPr/>
          <a:lstStyle/>
          <a:p>
            <a:r>
              <a:rPr lang="en-GB"/>
              <a:t>International Cognitive Science Group 2021</a:t>
            </a:r>
          </a:p>
        </p:txBody>
      </p:sp>
      <p:sp>
        <p:nvSpPr>
          <p:cNvPr id="6" name="Slide Number Placeholder 5">
            <a:extLst>
              <a:ext uri="{FF2B5EF4-FFF2-40B4-BE49-F238E27FC236}">
                <a16:creationId xmlns:a16="http://schemas.microsoft.com/office/drawing/2014/main" id="{11F2575D-32D1-CE44-9055-A654687FC624}"/>
              </a:ext>
            </a:extLst>
          </p:cNvPr>
          <p:cNvSpPr>
            <a:spLocks noGrp="1"/>
          </p:cNvSpPr>
          <p:nvPr>
            <p:ph type="sldNum" sz="quarter" idx="12"/>
          </p:nvPr>
        </p:nvSpPr>
        <p:spPr/>
        <p:txBody>
          <a:bodyPr/>
          <a:lstStyle/>
          <a:p>
            <a:fld id="{115DF38E-F58F-6648-8CDB-F21CB8143BBB}" type="slidenum">
              <a:rPr lang="en-GB" smtClean="0"/>
              <a:t>‹#›</a:t>
            </a:fld>
            <a:endParaRPr lang="en-GB"/>
          </a:p>
        </p:txBody>
      </p:sp>
    </p:spTree>
    <p:extLst>
      <p:ext uri="{BB962C8B-B14F-4D97-AF65-F5344CB8AC3E}">
        <p14:creationId xmlns:p14="http://schemas.microsoft.com/office/powerpoint/2010/main" val="1395117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67EDE-4A02-244D-9474-0582ED4232D2}"/>
              </a:ext>
            </a:extLst>
          </p:cNvPr>
          <p:cNvSpPr>
            <a:spLocks noGrp="1"/>
          </p:cNvSpPr>
          <p:nvPr>
            <p:ph type="title"/>
          </p:nvPr>
        </p:nvSpPr>
        <p:spPr>
          <a:xfrm>
            <a:off x="831850" y="1709738"/>
            <a:ext cx="10515600" cy="2852737"/>
          </a:xfrm>
        </p:spPr>
        <p:txBody>
          <a:bodyPr anchor="b">
            <a:normAutofit/>
          </a:bodyPr>
          <a:lstStyle>
            <a:lvl1pPr algn="ctr">
              <a:defRPr sz="4800">
                <a:latin typeface="Verdana Pro" panose="020B0604030504040204" pitchFamily="34" charset="0"/>
              </a:defRPr>
            </a:lvl1pPr>
          </a:lstStyle>
          <a:p>
            <a:r>
              <a:rPr lang="en-GB" dirty="0"/>
              <a:t>Click to edit Master title style</a:t>
            </a:r>
          </a:p>
        </p:txBody>
      </p:sp>
      <p:sp>
        <p:nvSpPr>
          <p:cNvPr id="3" name="Text Placeholder 2">
            <a:extLst>
              <a:ext uri="{FF2B5EF4-FFF2-40B4-BE49-F238E27FC236}">
                <a16:creationId xmlns:a16="http://schemas.microsoft.com/office/drawing/2014/main" id="{0E3D46AD-3630-4241-BFCA-43596D911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Verdana Pro" panose="020B060403050404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5BB0673-53CB-B84A-AEF4-E040FC589700}"/>
              </a:ext>
            </a:extLst>
          </p:cNvPr>
          <p:cNvSpPr>
            <a:spLocks noGrp="1"/>
          </p:cNvSpPr>
          <p:nvPr>
            <p:ph type="dt" sz="half" idx="10"/>
          </p:nvPr>
        </p:nvSpPr>
        <p:spPr/>
        <p:txBody>
          <a:bodyPr/>
          <a:lstStyle>
            <a:lvl1pPr>
              <a:defRPr>
                <a:latin typeface="Verdana Pro" panose="020B0604030504040204" pitchFamily="34" charset="0"/>
              </a:defRPr>
            </a:lvl1pPr>
          </a:lstStyle>
          <a:p>
            <a:fld id="{A5CD984F-4A4C-1C4B-86BF-AE34337E05F5}" type="datetime1">
              <a:rPr lang="en-GB" smtClean="0"/>
              <a:pPr/>
              <a:t>27/07/2021</a:t>
            </a:fld>
            <a:endParaRPr lang="en-GB"/>
          </a:p>
        </p:txBody>
      </p:sp>
      <p:sp>
        <p:nvSpPr>
          <p:cNvPr id="5" name="Footer Placeholder 4">
            <a:extLst>
              <a:ext uri="{FF2B5EF4-FFF2-40B4-BE49-F238E27FC236}">
                <a16:creationId xmlns:a16="http://schemas.microsoft.com/office/drawing/2014/main" id="{1B1FBD6E-657D-0D48-A064-24ABDBC1BA7D}"/>
              </a:ext>
            </a:extLst>
          </p:cNvPr>
          <p:cNvSpPr>
            <a:spLocks noGrp="1"/>
          </p:cNvSpPr>
          <p:nvPr>
            <p:ph type="ftr" sz="quarter" idx="11"/>
          </p:nvPr>
        </p:nvSpPr>
        <p:spPr/>
        <p:txBody>
          <a:bodyPr/>
          <a:lstStyle>
            <a:lvl1pPr>
              <a:defRPr>
                <a:latin typeface="Verdana Pro" panose="020B0604030504040204" pitchFamily="34" charset="0"/>
              </a:defRPr>
            </a:lvl1pPr>
          </a:lstStyle>
          <a:p>
            <a:r>
              <a:rPr lang="en-GB"/>
              <a:t>International Cognitive Science Group 2021</a:t>
            </a:r>
          </a:p>
        </p:txBody>
      </p:sp>
      <p:sp>
        <p:nvSpPr>
          <p:cNvPr id="6" name="Slide Number Placeholder 5">
            <a:extLst>
              <a:ext uri="{FF2B5EF4-FFF2-40B4-BE49-F238E27FC236}">
                <a16:creationId xmlns:a16="http://schemas.microsoft.com/office/drawing/2014/main" id="{5DDDCC19-977A-9843-AFE7-98DBD257A522}"/>
              </a:ext>
            </a:extLst>
          </p:cNvPr>
          <p:cNvSpPr>
            <a:spLocks noGrp="1"/>
          </p:cNvSpPr>
          <p:nvPr>
            <p:ph type="sldNum" sz="quarter" idx="12"/>
          </p:nvPr>
        </p:nvSpPr>
        <p:spPr/>
        <p:txBody>
          <a:bodyPr/>
          <a:lstStyle>
            <a:lvl1pPr>
              <a:defRPr>
                <a:latin typeface="Verdana Pro" panose="020B0604030504040204" pitchFamily="34" charset="0"/>
              </a:defRPr>
            </a:lvl1pPr>
          </a:lstStyle>
          <a:p>
            <a:fld id="{115DF38E-F58F-6648-8CDB-F21CB8143BBB}" type="slidenum">
              <a:rPr lang="en-GB" smtClean="0"/>
              <a:pPr/>
              <a:t>‹#›</a:t>
            </a:fld>
            <a:endParaRPr lang="en-GB"/>
          </a:p>
        </p:txBody>
      </p:sp>
    </p:spTree>
    <p:extLst>
      <p:ext uri="{BB962C8B-B14F-4D97-AF65-F5344CB8AC3E}">
        <p14:creationId xmlns:p14="http://schemas.microsoft.com/office/powerpoint/2010/main" val="5854931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CEB39-E54A-0A44-A7B6-16BBF92A49BA}"/>
              </a:ext>
            </a:extLst>
          </p:cNvPr>
          <p:cNvSpPr>
            <a:spLocks noGrp="1"/>
          </p:cNvSpPr>
          <p:nvPr>
            <p:ph type="title"/>
          </p:nvPr>
        </p:nvSpPr>
        <p:spPr/>
        <p:txBody>
          <a:bodyPr/>
          <a:lstStyle>
            <a:lvl1pPr>
              <a:defRPr>
                <a:latin typeface="Verdana Pro" panose="020B0604030504040204" pitchFamily="34" charset="0"/>
              </a:defRPr>
            </a:lvl1pPr>
          </a:lstStyle>
          <a:p>
            <a:r>
              <a:rPr lang="en-GB"/>
              <a:t>Click to edit Master title style</a:t>
            </a:r>
          </a:p>
        </p:txBody>
      </p:sp>
      <p:sp>
        <p:nvSpPr>
          <p:cNvPr id="3" name="Content Placeholder 2">
            <a:extLst>
              <a:ext uri="{FF2B5EF4-FFF2-40B4-BE49-F238E27FC236}">
                <a16:creationId xmlns:a16="http://schemas.microsoft.com/office/drawing/2014/main" id="{6629E0CE-C87A-1349-81B9-1768CF09C9FE}"/>
              </a:ext>
            </a:extLst>
          </p:cNvPr>
          <p:cNvSpPr>
            <a:spLocks noGrp="1"/>
          </p:cNvSpPr>
          <p:nvPr>
            <p:ph sz="half" idx="1"/>
          </p:nvPr>
        </p:nvSpPr>
        <p:spPr>
          <a:xfrm>
            <a:off x="838200" y="1825625"/>
            <a:ext cx="5181600" cy="4351338"/>
          </a:xfrm>
        </p:spPr>
        <p:txBody>
          <a:bodyPr/>
          <a:lstStyle>
            <a:lvl1pPr>
              <a:defRPr>
                <a:latin typeface="Verdana Pro" panose="020B0604030504040204" pitchFamily="34" charset="0"/>
              </a:defRPr>
            </a:lvl1pPr>
            <a:lvl2pPr>
              <a:defRPr>
                <a:latin typeface="Verdana Pro" panose="020B0604030504040204" pitchFamily="34" charset="0"/>
              </a:defRPr>
            </a:lvl2pPr>
            <a:lvl3pPr>
              <a:defRPr>
                <a:latin typeface="Verdana Pro" panose="020B0604030504040204" pitchFamily="34" charset="0"/>
              </a:defRPr>
            </a:lvl3pPr>
            <a:lvl4pPr>
              <a:defRPr>
                <a:latin typeface="Verdana Pro" panose="020B0604030504040204" pitchFamily="34" charset="0"/>
              </a:defRPr>
            </a:lvl4pPr>
            <a:lvl5pPr>
              <a:defRPr>
                <a:latin typeface="Verdana Pro" panose="020B060403050404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890C7E8-1024-6B4B-A419-F37D86B404CB}"/>
              </a:ext>
            </a:extLst>
          </p:cNvPr>
          <p:cNvSpPr>
            <a:spLocks noGrp="1"/>
          </p:cNvSpPr>
          <p:nvPr>
            <p:ph sz="half" idx="2"/>
          </p:nvPr>
        </p:nvSpPr>
        <p:spPr>
          <a:xfrm>
            <a:off x="6172200" y="1825625"/>
            <a:ext cx="5181600" cy="4351338"/>
          </a:xfrm>
        </p:spPr>
        <p:txBody>
          <a:bodyPr/>
          <a:lstStyle>
            <a:lvl1pPr>
              <a:defRPr>
                <a:latin typeface="Verdana Pro" panose="020B0604030504040204" pitchFamily="34" charset="0"/>
              </a:defRPr>
            </a:lvl1pPr>
            <a:lvl2pPr>
              <a:defRPr>
                <a:latin typeface="Verdana Pro" panose="020B0604030504040204" pitchFamily="34" charset="0"/>
              </a:defRPr>
            </a:lvl2pPr>
            <a:lvl3pPr>
              <a:defRPr>
                <a:latin typeface="Verdana Pro" panose="020B0604030504040204" pitchFamily="34" charset="0"/>
              </a:defRPr>
            </a:lvl3pPr>
            <a:lvl4pPr>
              <a:defRPr>
                <a:latin typeface="Verdana Pro" panose="020B0604030504040204" pitchFamily="34" charset="0"/>
              </a:defRPr>
            </a:lvl4pPr>
            <a:lvl5pPr>
              <a:defRPr>
                <a:latin typeface="Verdana Pro" panose="020B060403050404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8C33135-DD91-914D-9A0F-AFC4F07BBA9B}"/>
              </a:ext>
            </a:extLst>
          </p:cNvPr>
          <p:cNvSpPr>
            <a:spLocks noGrp="1"/>
          </p:cNvSpPr>
          <p:nvPr>
            <p:ph type="dt" sz="half" idx="10"/>
          </p:nvPr>
        </p:nvSpPr>
        <p:spPr/>
        <p:txBody>
          <a:bodyPr/>
          <a:lstStyle>
            <a:lvl1pPr>
              <a:defRPr>
                <a:latin typeface="Verdana Pro" panose="020B0604030504040204" pitchFamily="34" charset="0"/>
              </a:defRPr>
            </a:lvl1pPr>
          </a:lstStyle>
          <a:p>
            <a:fld id="{7567F4F1-610A-E246-8E3D-7610D65D6392}" type="datetime1">
              <a:rPr lang="en-GB" smtClean="0"/>
              <a:pPr/>
              <a:t>27/07/2021</a:t>
            </a:fld>
            <a:endParaRPr lang="en-GB"/>
          </a:p>
        </p:txBody>
      </p:sp>
      <p:sp>
        <p:nvSpPr>
          <p:cNvPr id="6" name="Footer Placeholder 5">
            <a:extLst>
              <a:ext uri="{FF2B5EF4-FFF2-40B4-BE49-F238E27FC236}">
                <a16:creationId xmlns:a16="http://schemas.microsoft.com/office/drawing/2014/main" id="{D441EAA4-2E44-AF4C-909C-CBB5B9844765}"/>
              </a:ext>
            </a:extLst>
          </p:cNvPr>
          <p:cNvSpPr>
            <a:spLocks noGrp="1"/>
          </p:cNvSpPr>
          <p:nvPr>
            <p:ph type="ftr" sz="quarter" idx="11"/>
          </p:nvPr>
        </p:nvSpPr>
        <p:spPr/>
        <p:txBody>
          <a:bodyPr/>
          <a:lstStyle>
            <a:lvl1pPr>
              <a:defRPr>
                <a:latin typeface="Verdana Pro" panose="020B0604030504040204" pitchFamily="34" charset="0"/>
              </a:defRPr>
            </a:lvl1pPr>
          </a:lstStyle>
          <a:p>
            <a:r>
              <a:rPr lang="en-GB"/>
              <a:t>International Cognitive Science Group 2021</a:t>
            </a:r>
          </a:p>
        </p:txBody>
      </p:sp>
      <p:sp>
        <p:nvSpPr>
          <p:cNvPr id="7" name="Slide Number Placeholder 6">
            <a:extLst>
              <a:ext uri="{FF2B5EF4-FFF2-40B4-BE49-F238E27FC236}">
                <a16:creationId xmlns:a16="http://schemas.microsoft.com/office/drawing/2014/main" id="{A2EF2530-5E3D-CE43-8384-09ECE9C951A9}"/>
              </a:ext>
            </a:extLst>
          </p:cNvPr>
          <p:cNvSpPr>
            <a:spLocks noGrp="1"/>
          </p:cNvSpPr>
          <p:nvPr>
            <p:ph type="sldNum" sz="quarter" idx="12"/>
          </p:nvPr>
        </p:nvSpPr>
        <p:spPr/>
        <p:txBody>
          <a:bodyPr/>
          <a:lstStyle>
            <a:lvl1pPr>
              <a:defRPr>
                <a:latin typeface="Verdana Pro" panose="020B0604030504040204" pitchFamily="34" charset="0"/>
              </a:defRPr>
            </a:lvl1pPr>
          </a:lstStyle>
          <a:p>
            <a:fld id="{115DF38E-F58F-6648-8CDB-F21CB8143BBB}" type="slidenum">
              <a:rPr lang="en-GB" smtClean="0"/>
              <a:pPr/>
              <a:t>‹#›</a:t>
            </a:fld>
            <a:endParaRPr lang="en-GB"/>
          </a:p>
        </p:txBody>
      </p:sp>
    </p:spTree>
    <p:extLst>
      <p:ext uri="{BB962C8B-B14F-4D97-AF65-F5344CB8AC3E}">
        <p14:creationId xmlns:p14="http://schemas.microsoft.com/office/powerpoint/2010/main" val="3481384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9B12-C06F-E84F-9351-75D7B7E26C1D}"/>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077916D9-EB99-634A-B0C7-21E78F42B7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981BA1C-9984-4948-B370-603681FFF2EA}"/>
              </a:ext>
            </a:extLst>
          </p:cNvPr>
          <p:cNvSpPr>
            <a:spLocks noGrp="1"/>
          </p:cNvSpPr>
          <p:nvPr>
            <p:ph sz="half" idx="2"/>
          </p:nvPr>
        </p:nvSpPr>
        <p:spPr>
          <a:xfrm>
            <a:off x="839788" y="2505075"/>
            <a:ext cx="5157787" cy="3684588"/>
          </a:xfrm>
        </p:spPr>
        <p:txBody>
          <a:bodyPr/>
          <a:lstStyle>
            <a:lvl1pPr>
              <a:defRPr>
                <a:latin typeface="Verdana" panose="020B0604030504040204" pitchFamily="34" charset="0"/>
                <a:ea typeface="Verdana" panose="020B0604030504040204" pitchFamily="34" charset="0"/>
                <a:cs typeface="Verdana" panose="020B0604030504040204" pitchFamily="34" charset="0"/>
              </a:defRPr>
            </a:lvl1pPr>
            <a:lvl2pPr>
              <a:defRPr>
                <a:latin typeface="Verdana" panose="020B0604030504040204" pitchFamily="34" charset="0"/>
                <a:ea typeface="Verdana" panose="020B0604030504040204" pitchFamily="34" charset="0"/>
                <a:cs typeface="Verdana" panose="020B0604030504040204" pitchFamily="34" charset="0"/>
              </a:defRPr>
            </a:lvl2pPr>
            <a:lvl3pPr>
              <a:defRPr>
                <a:latin typeface="Verdana" panose="020B0604030504040204" pitchFamily="34" charset="0"/>
                <a:ea typeface="Verdana" panose="020B0604030504040204" pitchFamily="34" charset="0"/>
                <a:cs typeface="Verdana" panose="020B0604030504040204" pitchFamily="34" charset="0"/>
              </a:defRPr>
            </a:lvl3pPr>
            <a:lvl4pPr>
              <a:defRPr>
                <a:latin typeface="Verdana" panose="020B0604030504040204" pitchFamily="34" charset="0"/>
                <a:ea typeface="Verdana" panose="020B0604030504040204" pitchFamily="34" charset="0"/>
                <a:cs typeface="Verdana" panose="020B0604030504040204" pitchFamily="34" charset="0"/>
              </a:defRPr>
            </a:lvl4pPr>
            <a:lvl5pPr>
              <a:defRPr>
                <a:latin typeface="Verdana" panose="020B0604030504040204" pitchFamily="34" charset="0"/>
                <a:ea typeface="Verdana" panose="020B0604030504040204" pitchFamily="34" charset="0"/>
                <a:cs typeface="Verdana" panose="020B060403050404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BCB326D9-93A3-A445-85D1-8984319D1C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A663B81-3BDB-6740-A3B1-E4F55D80338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C1E87644-9E42-3247-813C-884B2AAF5685}"/>
              </a:ext>
            </a:extLst>
          </p:cNvPr>
          <p:cNvSpPr>
            <a:spLocks noGrp="1"/>
          </p:cNvSpPr>
          <p:nvPr>
            <p:ph type="dt" sz="half" idx="10"/>
          </p:nvPr>
        </p:nvSpPr>
        <p:spPr/>
        <p:txBody>
          <a:bodyPr/>
          <a:lstStyle/>
          <a:p>
            <a:fld id="{BC117550-9800-1A40-AF64-59656BFB9794}" type="datetime1">
              <a:rPr lang="en-GB" smtClean="0"/>
              <a:t>27/07/2021</a:t>
            </a:fld>
            <a:endParaRPr lang="en-GB"/>
          </a:p>
        </p:txBody>
      </p:sp>
      <p:sp>
        <p:nvSpPr>
          <p:cNvPr id="8" name="Footer Placeholder 7">
            <a:extLst>
              <a:ext uri="{FF2B5EF4-FFF2-40B4-BE49-F238E27FC236}">
                <a16:creationId xmlns:a16="http://schemas.microsoft.com/office/drawing/2014/main" id="{8EAACD91-E69C-A54B-B35E-24EA5C61EEC4}"/>
              </a:ext>
            </a:extLst>
          </p:cNvPr>
          <p:cNvSpPr>
            <a:spLocks noGrp="1"/>
          </p:cNvSpPr>
          <p:nvPr>
            <p:ph type="ftr" sz="quarter" idx="11"/>
          </p:nvPr>
        </p:nvSpPr>
        <p:spPr/>
        <p:txBody>
          <a:bodyPr/>
          <a:lstStyle/>
          <a:p>
            <a:r>
              <a:rPr lang="en-GB"/>
              <a:t>International Cognitive Science Group 2021</a:t>
            </a:r>
          </a:p>
        </p:txBody>
      </p:sp>
      <p:sp>
        <p:nvSpPr>
          <p:cNvPr id="9" name="Slide Number Placeholder 8">
            <a:extLst>
              <a:ext uri="{FF2B5EF4-FFF2-40B4-BE49-F238E27FC236}">
                <a16:creationId xmlns:a16="http://schemas.microsoft.com/office/drawing/2014/main" id="{67484662-712B-4042-AB02-03DF2749F602}"/>
              </a:ext>
            </a:extLst>
          </p:cNvPr>
          <p:cNvSpPr>
            <a:spLocks noGrp="1"/>
          </p:cNvSpPr>
          <p:nvPr>
            <p:ph type="sldNum" sz="quarter" idx="12"/>
          </p:nvPr>
        </p:nvSpPr>
        <p:spPr/>
        <p:txBody>
          <a:bodyPr/>
          <a:lstStyle/>
          <a:p>
            <a:fld id="{115DF38E-F58F-6648-8CDB-F21CB8143BBB}" type="slidenum">
              <a:rPr lang="en-GB" smtClean="0"/>
              <a:t>‹#›</a:t>
            </a:fld>
            <a:endParaRPr lang="en-GB"/>
          </a:p>
        </p:txBody>
      </p:sp>
    </p:spTree>
    <p:extLst>
      <p:ext uri="{BB962C8B-B14F-4D97-AF65-F5344CB8AC3E}">
        <p14:creationId xmlns:p14="http://schemas.microsoft.com/office/powerpoint/2010/main" val="2717565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4E496-9017-DB41-8E3F-AA5DA4670F99}"/>
              </a:ext>
            </a:extLst>
          </p:cNvPr>
          <p:cNvSpPr>
            <a:spLocks noGrp="1"/>
          </p:cNvSpPr>
          <p:nvPr>
            <p:ph type="title"/>
          </p:nvPr>
        </p:nvSpPr>
        <p:spPr/>
        <p:txBody>
          <a:bodyPr/>
          <a:lstStyle/>
          <a:p>
            <a:r>
              <a:rPr lang="en-GB" dirty="0"/>
              <a:t>Click to edit Master title style</a:t>
            </a:r>
          </a:p>
        </p:txBody>
      </p:sp>
      <p:sp>
        <p:nvSpPr>
          <p:cNvPr id="3" name="Date Placeholder 2">
            <a:extLst>
              <a:ext uri="{FF2B5EF4-FFF2-40B4-BE49-F238E27FC236}">
                <a16:creationId xmlns:a16="http://schemas.microsoft.com/office/drawing/2014/main" id="{ADECB5A3-D4F7-2840-8387-37B9E900ABB0}"/>
              </a:ext>
            </a:extLst>
          </p:cNvPr>
          <p:cNvSpPr>
            <a:spLocks noGrp="1"/>
          </p:cNvSpPr>
          <p:nvPr>
            <p:ph type="dt" sz="half" idx="10"/>
          </p:nvPr>
        </p:nvSpPr>
        <p:spPr/>
        <p:txBody>
          <a:bodyPr/>
          <a:lstStyle/>
          <a:p>
            <a:fld id="{FD805145-924C-0642-A12C-BB2AD95F7168}" type="datetime1">
              <a:rPr lang="en-GB" smtClean="0"/>
              <a:t>27/07/2021</a:t>
            </a:fld>
            <a:endParaRPr lang="en-GB"/>
          </a:p>
        </p:txBody>
      </p:sp>
      <p:sp>
        <p:nvSpPr>
          <p:cNvPr id="4" name="Footer Placeholder 3">
            <a:extLst>
              <a:ext uri="{FF2B5EF4-FFF2-40B4-BE49-F238E27FC236}">
                <a16:creationId xmlns:a16="http://schemas.microsoft.com/office/drawing/2014/main" id="{25B541ED-E11B-4C4D-ABAD-EEF7598AD72E}"/>
              </a:ext>
            </a:extLst>
          </p:cNvPr>
          <p:cNvSpPr>
            <a:spLocks noGrp="1"/>
          </p:cNvSpPr>
          <p:nvPr>
            <p:ph type="ftr" sz="quarter" idx="11"/>
          </p:nvPr>
        </p:nvSpPr>
        <p:spPr/>
        <p:txBody>
          <a:bodyPr/>
          <a:lstStyle/>
          <a:p>
            <a:r>
              <a:rPr lang="en-GB"/>
              <a:t>International Cognitive Science Group 2021</a:t>
            </a:r>
          </a:p>
        </p:txBody>
      </p:sp>
      <p:sp>
        <p:nvSpPr>
          <p:cNvPr id="5" name="Slide Number Placeholder 4">
            <a:extLst>
              <a:ext uri="{FF2B5EF4-FFF2-40B4-BE49-F238E27FC236}">
                <a16:creationId xmlns:a16="http://schemas.microsoft.com/office/drawing/2014/main" id="{E58A4F09-B82C-1741-8C3F-E5EA9F5D02D3}"/>
              </a:ext>
            </a:extLst>
          </p:cNvPr>
          <p:cNvSpPr>
            <a:spLocks noGrp="1"/>
          </p:cNvSpPr>
          <p:nvPr>
            <p:ph type="sldNum" sz="quarter" idx="12"/>
          </p:nvPr>
        </p:nvSpPr>
        <p:spPr/>
        <p:txBody>
          <a:bodyPr/>
          <a:lstStyle/>
          <a:p>
            <a:fld id="{115DF38E-F58F-6648-8CDB-F21CB8143BBB}" type="slidenum">
              <a:rPr lang="en-GB" smtClean="0"/>
              <a:t>‹#›</a:t>
            </a:fld>
            <a:endParaRPr lang="en-GB"/>
          </a:p>
        </p:txBody>
      </p:sp>
    </p:spTree>
    <p:extLst>
      <p:ext uri="{BB962C8B-B14F-4D97-AF65-F5344CB8AC3E}">
        <p14:creationId xmlns:p14="http://schemas.microsoft.com/office/powerpoint/2010/main" val="77184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9C6AB5-EFFE-CC48-88CF-2AE2F7FAB69A}"/>
              </a:ext>
            </a:extLst>
          </p:cNvPr>
          <p:cNvSpPr>
            <a:spLocks noGrp="1"/>
          </p:cNvSpPr>
          <p:nvPr>
            <p:ph type="dt" sz="half" idx="10"/>
          </p:nvPr>
        </p:nvSpPr>
        <p:spPr/>
        <p:txBody>
          <a:bodyPr/>
          <a:lstStyle/>
          <a:p>
            <a:fld id="{C4F40D47-A1A4-0A4E-B1BC-61806AA2C6C7}" type="datetime1">
              <a:rPr lang="en-GB" smtClean="0"/>
              <a:t>27/07/2021</a:t>
            </a:fld>
            <a:endParaRPr lang="en-GB"/>
          </a:p>
        </p:txBody>
      </p:sp>
      <p:sp>
        <p:nvSpPr>
          <p:cNvPr id="3" name="Footer Placeholder 2">
            <a:extLst>
              <a:ext uri="{FF2B5EF4-FFF2-40B4-BE49-F238E27FC236}">
                <a16:creationId xmlns:a16="http://schemas.microsoft.com/office/drawing/2014/main" id="{83C3D9F5-9682-C341-A4FE-0850995F67ED}"/>
              </a:ext>
            </a:extLst>
          </p:cNvPr>
          <p:cNvSpPr>
            <a:spLocks noGrp="1"/>
          </p:cNvSpPr>
          <p:nvPr>
            <p:ph type="ftr" sz="quarter" idx="11"/>
          </p:nvPr>
        </p:nvSpPr>
        <p:spPr/>
        <p:txBody>
          <a:bodyPr/>
          <a:lstStyle/>
          <a:p>
            <a:r>
              <a:rPr lang="en-GB"/>
              <a:t>International Cognitive Science Group 2021</a:t>
            </a:r>
          </a:p>
        </p:txBody>
      </p:sp>
      <p:sp>
        <p:nvSpPr>
          <p:cNvPr id="4" name="Slide Number Placeholder 3">
            <a:extLst>
              <a:ext uri="{FF2B5EF4-FFF2-40B4-BE49-F238E27FC236}">
                <a16:creationId xmlns:a16="http://schemas.microsoft.com/office/drawing/2014/main" id="{F5C34741-9E3D-DF4D-96B6-E0F56792FC26}"/>
              </a:ext>
            </a:extLst>
          </p:cNvPr>
          <p:cNvSpPr>
            <a:spLocks noGrp="1"/>
          </p:cNvSpPr>
          <p:nvPr>
            <p:ph type="sldNum" sz="quarter" idx="12"/>
          </p:nvPr>
        </p:nvSpPr>
        <p:spPr/>
        <p:txBody>
          <a:bodyPr/>
          <a:lstStyle/>
          <a:p>
            <a:fld id="{115DF38E-F58F-6648-8CDB-F21CB8143BBB}" type="slidenum">
              <a:rPr lang="en-GB" smtClean="0"/>
              <a:t>‹#›</a:t>
            </a:fld>
            <a:endParaRPr lang="en-GB"/>
          </a:p>
        </p:txBody>
      </p:sp>
    </p:spTree>
    <p:extLst>
      <p:ext uri="{BB962C8B-B14F-4D97-AF65-F5344CB8AC3E}">
        <p14:creationId xmlns:p14="http://schemas.microsoft.com/office/powerpoint/2010/main" val="368178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F7C9D-3139-0247-91D5-B021A91422B2}"/>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D3A7BC37-686A-054D-82D4-A351B4985E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421E5A2C-AF84-A744-99BF-171315E26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8DA06F3-2D1D-864B-A5A2-678F365F66F4}"/>
              </a:ext>
            </a:extLst>
          </p:cNvPr>
          <p:cNvSpPr>
            <a:spLocks noGrp="1"/>
          </p:cNvSpPr>
          <p:nvPr>
            <p:ph type="dt" sz="half" idx="10"/>
          </p:nvPr>
        </p:nvSpPr>
        <p:spPr/>
        <p:txBody>
          <a:bodyPr/>
          <a:lstStyle/>
          <a:p>
            <a:fld id="{6A636E25-9498-6E44-9189-9B0777A61DB1}" type="datetime1">
              <a:rPr lang="en-GB" smtClean="0"/>
              <a:t>27/07/2021</a:t>
            </a:fld>
            <a:endParaRPr lang="en-GB"/>
          </a:p>
        </p:txBody>
      </p:sp>
      <p:sp>
        <p:nvSpPr>
          <p:cNvPr id="6" name="Footer Placeholder 5">
            <a:extLst>
              <a:ext uri="{FF2B5EF4-FFF2-40B4-BE49-F238E27FC236}">
                <a16:creationId xmlns:a16="http://schemas.microsoft.com/office/drawing/2014/main" id="{89810968-34B5-5045-8362-FCBEEFE5A252}"/>
              </a:ext>
            </a:extLst>
          </p:cNvPr>
          <p:cNvSpPr>
            <a:spLocks noGrp="1"/>
          </p:cNvSpPr>
          <p:nvPr>
            <p:ph type="ftr" sz="quarter" idx="11"/>
          </p:nvPr>
        </p:nvSpPr>
        <p:spPr/>
        <p:txBody>
          <a:bodyPr/>
          <a:lstStyle/>
          <a:p>
            <a:r>
              <a:rPr lang="en-GB"/>
              <a:t>International Cognitive Science Group 2021</a:t>
            </a:r>
          </a:p>
        </p:txBody>
      </p:sp>
      <p:sp>
        <p:nvSpPr>
          <p:cNvPr id="7" name="Slide Number Placeholder 6">
            <a:extLst>
              <a:ext uri="{FF2B5EF4-FFF2-40B4-BE49-F238E27FC236}">
                <a16:creationId xmlns:a16="http://schemas.microsoft.com/office/drawing/2014/main" id="{C1DE7C02-F8F2-F24B-866B-41C4B26A607D}"/>
              </a:ext>
            </a:extLst>
          </p:cNvPr>
          <p:cNvSpPr>
            <a:spLocks noGrp="1"/>
          </p:cNvSpPr>
          <p:nvPr>
            <p:ph type="sldNum" sz="quarter" idx="12"/>
          </p:nvPr>
        </p:nvSpPr>
        <p:spPr/>
        <p:txBody>
          <a:bodyPr/>
          <a:lstStyle/>
          <a:p>
            <a:fld id="{115DF38E-F58F-6648-8CDB-F21CB8143BBB}" type="slidenum">
              <a:rPr lang="en-GB" smtClean="0"/>
              <a:t>‹#›</a:t>
            </a:fld>
            <a:endParaRPr lang="en-GB"/>
          </a:p>
        </p:txBody>
      </p:sp>
    </p:spTree>
    <p:extLst>
      <p:ext uri="{BB962C8B-B14F-4D97-AF65-F5344CB8AC3E}">
        <p14:creationId xmlns:p14="http://schemas.microsoft.com/office/powerpoint/2010/main" val="608571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CE092-F09B-FA4B-8F5F-11B22D68E01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549F878-161D-2E44-8D60-8C22644E31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83830C6C-A92B-EF47-95D3-8E2882E8E7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34BCDDF-7CBD-6442-869E-A44C55832826}"/>
              </a:ext>
            </a:extLst>
          </p:cNvPr>
          <p:cNvSpPr>
            <a:spLocks noGrp="1"/>
          </p:cNvSpPr>
          <p:nvPr>
            <p:ph type="dt" sz="half" idx="10"/>
          </p:nvPr>
        </p:nvSpPr>
        <p:spPr/>
        <p:txBody>
          <a:bodyPr/>
          <a:lstStyle/>
          <a:p>
            <a:fld id="{C64A3104-736D-2A4F-9F16-61DCD6B6F7DD}" type="datetime1">
              <a:rPr lang="en-GB" smtClean="0"/>
              <a:t>27/07/2021</a:t>
            </a:fld>
            <a:endParaRPr lang="en-GB"/>
          </a:p>
        </p:txBody>
      </p:sp>
      <p:sp>
        <p:nvSpPr>
          <p:cNvPr id="6" name="Footer Placeholder 5">
            <a:extLst>
              <a:ext uri="{FF2B5EF4-FFF2-40B4-BE49-F238E27FC236}">
                <a16:creationId xmlns:a16="http://schemas.microsoft.com/office/drawing/2014/main" id="{90124469-49D1-3040-BF71-9AA0A5242E14}"/>
              </a:ext>
            </a:extLst>
          </p:cNvPr>
          <p:cNvSpPr>
            <a:spLocks noGrp="1"/>
          </p:cNvSpPr>
          <p:nvPr>
            <p:ph type="ftr" sz="quarter" idx="11"/>
          </p:nvPr>
        </p:nvSpPr>
        <p:spPr/>
        <p:txBody>
          <a:bodyPr/>
          <a:lstStyle/>
          <a:p>
            <a:r>
              <a:rPr lang="en-GB"/>
              <a:t>International Cognitive Science Group 2021</a:t>
            </a:r>
          </a:p>
        </p:txBody>
      </p:sp>
      <p:sp>
        <p:nvSpPr>
          <p:cNvPr id="7" name="Slide Number Placeholder 6">
            <a:extLst>
              <a:ext uri="{FF2B5EF4-FFF2-40B4-BE49-F238E27FC236}">
                <a16:creationId xmlns:a16="http://schemas.microsoft.com/office/drawing/2014/main" id="{E0DEDA67-023F-CC40-949B-723E44FB96D5}"/>
              </a:ext>
            </a:extLst>
          </p:cNvPr>
          <p:cNvSpPr>
            <a:spLocks noGrp="1"/>
          </p:cNvSpPr>
          <p:nvPr>
            <p:ph type="sldNum" sz="quarter" idx="12"/>
          </p:nvPr>
        </p:nvSpPr>
        <p:spPr/>
        <p:txBody>
          <a:bodyPr/>
          <a:lstStyle/>
          <a:p>
            <a:fld id="{115DF38E-F58F-6648-8CDB-F21CB8143BBB}" type="slidenum">
              <a:rPr lang="en-GB" smtClean="0"/>
              <a:t>‹#›</a:t>
            </a:fld>
            <a:endParaRPr lang="en-GB"/>
          </a:p>
        </p:txBody>
      </p:sp>
    </p:spTree>
    <p:extLst>
      <p:ext uri="{BB962C8B-B14F-4D97-AF65-F5344CB8AC3E}">
        <p14:creationId xmlns:p14="http://schemas.microsoft.com/office/powerpoint/2010/main" val="2725093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B5A299-9DFC-DD47-A1A1-BD8C037DA4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689D27B1-3A1A-454B-AA54-5A5BB19686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a:extLst>
              <a:ext uri="{FF2B5EF4-FFF2-40B4-BE49-F238E27FC236}">
                <a16:creationId xmlns:a16="http://schemas.microsoft.com/office/drawing/2014/main" id="{C61B9B93-7238-4E49-B26F-320ADD9099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2C4F42-9B24-B341-AEAC-2DCE7D6A9F3A}" type="datetime1">
              <a:rPr lang="en-GB" smtClean="0"/>
              <a:t>27/07/2021</a:t>
            </a:fld>
            <a:endParaRPr lang="en-GB"/>
          </a:p>
        </p:txBody>
      </p:sp>
      <p:sp>
        <p:nvSpPr>
          <p:cNvPr id="5" name="Footer Placeholder 4">
            <a:extLst>
              <a:ext uri="{FF2B5EF4-FFF2-40B4-BE49-F238E27FC236}">
                <a16:creationId xmlns:a16="http://schemas.microsoft.com/office/drawing/2014/main" id="{D6408508-BDDB-794D-BE43-022B7E792D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International Cognitive Science Group 2021</a:t>
            </a:r>
          </a:p>
        </p:txBody>
      </p:sp>
      <p:sp>
        <p:nvSpPr>
          <p:cNvPr id="6" name="Slide Number Placeholder 5">
            <a:extLst>
              <a:ext uri="{FF2B5EF4-FFF2-40B4-BE49-F238E27FC236}">
                <a16:creationId xmlns:a16="http://schemas.microsoft.com/office/drawing/2014/main" id="{529A7AF7-5FE4-6047-94E6-1B6D9123C3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5DF38E-F58F-6648-8CDB-F21CB8143BBB}" type="slidenum">
              <a:rPr lang="en-GB" smtClean="0"/>
              <a:t>‹#›</a:t>
            </a:fld>
            <a:endParaRPr lang="en-GB"/>
          </a:p>
        </p:txBody>
      </p:sp>
    </p:spTree>
    <p:extLst>
      <p:ext uri="{BB962C8B-B14F-4D97-AF65-F5344CB8AC3E}">
        <p14:creationId xmlns:p14="http://schemas.microsoft.com/office/powerpoint/2010/main" val="5310307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Verdana Pro" panose="020B060403050404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Verdana Pro" panose="020B060403050404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Verdana Pro" panose="020B060403050404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ro" panose="020B060403050404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ro" panose="020B060403050404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ro" panose="020B060403050404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ome | Cognitive Science Society">
            <a:extLst>
              <a:ext uri="{FF2B5EF4-FFF2-40B4-BE49-F238E27FC236}">
                <a16:creationId xmlns:a16="http://schemas.microsoft.com/office/drawing/2014/main" id="{8B0EFD67-95E3-2F4C-8BD1-F5ABBAAF34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048" y="4493769"/>
            <a:ext cx="2011680" cy="2046603"/>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id="{C8B58494-35E9-EB42-B8AD-485B1D5FD131}"/>
              </a:ext>
            </a:extLst>
          </p:cNvPr>
          <p:cNvSpPr>
            <a:spLocks noGrp="1"/>
          </p:cNvSpPr>
          <p:nvPr>
            <p:ph type="subTitle" idx="1"/>
          </p:nvPr>
        </p:nvSpPr>
        <p:spPr>
          <a:xfrm>
            <a:off x="1524000" y="3441718"/>
            <a:ext cx="9144000" cy="1953242"/>
          </a:xfrm>
        </p:spPr>
        <p:txBody>
          <a:bodyPr/>
          <a:lstStyle/>
          <a:p>
            <a:endParaRPr lang="en-GB" dirty="0">
              <a:latin typeface="Verdana Pro" panose="020B0604030504040204" pitchFamily="34" charset="0"/>
            </a:endParaRPr>
          </a:p>
          <a:p>
            <a:r>
              <a:rPr lang="en-GB" sz="2800" b="1" dirty="0">
                <a:latin typeface="Verdana Pro" panose="020B0604030504040204" pitchFamily="34" charset="0"/>
              </a:rPr>
              <a:t>Vera Kempe</a:t>
            </a:r>
          </a:p>
          <a:p>
            <a:endParaRPr lang="en-GB" sz="2800" b="1" dirty="0">
              <a:latin typeface="Verdana Pro" panose="020B0604030504040204" pitchFamily="34" charset="0"/>
            </a:endParaRPr>
          </a:p>
          <a:p>
            <a:r>
              <a:rPr lang="en-GB" dirty="0">
                <a:latin typeface="Verdana Pro" panose="020B0604030504040204" pitchFamily="34" charset="0"/>
              </a:rPr>
              <a:t>Abertay University Dundee</a:t>
            </a:r>
          </a:p>
        </p:txBody>
      </p:sp>
      <p:sp>
        <p:nvSpPr>
          <p:cNvPr id="5" name="Title 4">
            <a:extLst>
              <a:ext uri="{FF2B5EF4-FFF2-40B4-BE49-F238E27FC236}">
                <a16:creationId xmlns:a16="http://schemas.microsoft.com/office/drawing/2014/main" id="{4F646AA3-7D19-3948-AB7A-45EA6DE4460C}"/>
              </a:ext>
            </a:extLst>
          </p:cNvPr>
          <p:cNvSpPr>
            <a:spLocks noGrp="1"/>
          </p:cNvSpPr>
          <p:nvPr>
            <p:ph type="ctrTitle"/>
          </p:nvPr>
        </p:nvSpPr>
        <p:spPr>
          <a:xfrm>
            <a:off x="762000" y="1511245"/>
            <a:ext cx="10795000" cy="1694409"/>
          </a:xfrm>
        </p:spPr>
        <p:txBody>
          <a:bodyPr>
            <a:normAutofit/>
          </a:bodyPr>
          <a:lstStyle/>
          <a:p>
            <a:r>
              <a:rPr lang="en-GB" sz="4400" b="1" dirty="0">
                <a:latin typeface="Verdana Pro" panose="020B0604030504040204" pitchFamily="34" charset="0"/>
              </a:rPr>
              <a:t>International Diversity in Scientific Outputs and Reviews</a:t>
            </a:r>
          </a:p>
        </p:txBody>
      </p:sp>
      <p:sp>
        <p:nvSpPr>
          <p:cNvPr id="6" name="Footer Placeholder 5">
            <a:extLst>
              <a:ext uri="{FF2B5EF4-FFF2-40B4-BE49-F238E27FC236}">
                <a16:creationId xmlns:a16="http://schemas.microsoft.com/office/drawing/2014/main" id="{DFE87CDC-F3C3-4D49-B16C-9AA9EC3FDA97}"/>
              </a:ext>
            </a:extLst>
          </p:cNvPr>
          <p:cNvSpPr>
            <a:spLocks noGrp="1"/>
          </p:cNvSpPr>
          <p:nvPr>
            <p:ph type="ftr" sz="quarter" idx="11"/>
          </p:nvPr>
        </p:nvSpPr>
        <p:spPr/>
        <p:txBody>
          <a:bodyPr/>
          <a:lstStyle/>
          <a:p>
            <a:r>
              <a:rPr lang="en-GB" dirty="0"/>
              <a:t>International </a:t>
            </a:r>
            <a:r>
              <a:rPr lang="en-GB" dirty="0">
                <a:latin typeface="Verdana Pro" panose="020B0604030504040204" pitchFamily="34" charset="0"/>
              </a:rPr>
              <a:t>Cognitive</a:t>
            </a:r>
            <a:r>
              <a:rPr lang="en-GB" dirty="0"/>
              <a:t> Science Group 2021</a:t>
            </a:r>
          </a:p>
        </p:txBody>
      </p:sp>
      <p:sp>
        <p:nvSpPr>
          <p:cNvPr id="2" name="Oval 1">
            <a:extLst>
              <a:ext uri="{FF2B5EF4-FFF2-40B4-BE49-F238E27FC236}">
                <a16:creationId xmlns:a16="http://schemas.microsoft.com/office/drawing/2014/main" id="{8E89A0D3-F8B0-1140-BB77-9DBB847ED607}"/>
              </a:ext>
            </a:extLst>
          </p:cNvPr>
          <p:cNvSpPr/>
          <p:nvPr/>
        </p:nvSpPr>
        <p:spPr>
          <a:xfrm>
            <a:off x="5917324" y="1692166"/>
            <a:ext cx="136635" cy="136635"/>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59160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305AD9B-7059-F94F-8492-57430BA373E9}"/>
              </a:ext>
            </a:extLst>
          </p:cNvPr>
          <p:cNvSpPr>
            <a:spLocks noGrp="1"/>
          </p:cNvSpPr>
          <p:nvPr>
            <p:ph type="ftr" sz="quarter" idx="11"/>
          </p:nvPr>
        </p:nvSpPr>
        <p:spPr/>
        <p:txBody>
          <a:bodyPr/>
          <a:lstStyle/>
          <a:p>
            <a:r>
              <a:rPr lang="en-GB"/>
              <a:t>International Cognitive Science Group 2021</a:t>
            </a:r>
          </a:p>
        </p:txBody>
      </p:sp>
      <p:pic>
        <p:nvPicPr>
          <p:cNvPr id="4" name="Picture 3">
            <a:extLst>
              <a:ext uri="{FF2B5EF4-FFF2-40B4-BE49-F238E27FC236}">
                <a16:creationId xmlns:a16="http://schemas.microsoft.com/office/drawing/2014/main" id="{68DE2835-46E9-0743-8121-26E601AB5BD6}"/>
              </a:ext>
            </a:extLst>
          </p:cNvPr>
          <p:cNvPicPr>
            <a:picLocks noChangeAspect="1"/>
          </p:cNvPicPr>
          <p:nvPr/>
        </p:nvPicPr>
        <p:blipFill>
          <a:blip r:embed="rId3"/>
          <a:stretch>
            <a:fillRect/>
          </a:stretch>
        </p:blipFill>
        <p:spPr>
          <a:xfrm>
            <a:off x="-977" y="0"/>
            <a:ext cx="6123481" cy="2548328"/>
          </a:xfrm>
          <a:prstGeom prst="rect">
            <a:avLst/>
          </a:prstGeom>
        </p:spPr>
      </p:pic>
      <p:pic>
        <p:nvPicPr>
          <p:cNvPr id="5" name="Picture 4">
            <a:extLst>
              <a:ext uri="{FF2B5EF4-FFF2-40B4-BE49-F238E27FC236}">
                <a16:creationId xmlns:a16="http://schemas.microsoft.com/office/drawing/2014/main" id="{D89A09CC-C482-DD48-8C29-09262E04D2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1390" y="2128604"/>
            <a:ext cx="5810610" cy="4253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980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F575BFE-62A9-A645-B770-5C187FEA3F0C}"/>
              </a:ext>
            </a:extLst>
          </p:cNvPr>
          <p:cNvSpPr>
            <a:spLocks noGrp="1"/>
          </p:cNvSpPr>
          <p:nvPr>
            <p:ph idx="1"/>
          </p:nvPr>
        </p:nvSpPr>
        <p:spPr>
          <a:xfrm>
            <a:off x="746884" y="1469036"/>
            <a:ext cx="5976937" cy="2904183"/>
          </a:xfrm>
        </p:spPr>
        <p:txBody>
          <a:bodyPr>
            <a:normAutofit/>
          </a:bodyPr>
          <a:lstStyle/>
          <a:p>
            <a:r>
              <a:rPr lang="en-GB"/>
              <a:t>Reduced epistemic diversity</a:t>
            </a:r>
          </a:p>
          <a:p>
            <a:endParaRPr lang="en-GB"/>
          </a:p>
          <a:p>
            <a:r>
              <a:rPr lang="en-GB"/>
              <a:t>Tyranny of tradition</a:t>
            </a:r>
          </a:p>
          <a:p>
            <a:endParaRPr lang="en-GB"/>
          </a:p>
          <a:p>
            <a:r>
              <a:rPr lang="en-GB"/>
              <a:t>Linguistic injustice </a:t>
            </a:r>
          </a:p>
          <a:p>
            <a:endParaRPr lang="en-GB" sz="2400"/>
          </a:p>
        </p:txBody>
      </p:sp>
      <p:sp>
        <p:nvSpPr>
          <p:cNvPr id="3" name="Footer Placeholder 2">
            <a:extLst>
              <a:ext uri="{FF2B5EF4-FFF2-40B4-BE49-F238E27FC236}">
                <a16:creationId xmlns:a16="http://schemas.microsoft.com/office/drawing/2014/main" id="{8BF8C92A-27CE-EC42-804F-8543A9F65020}"/>
              </a:ext>
            </a:extLst>
          </p:cNvPr>
          <p:cNvSpPr>
            <a:spLocks noGrp="1"/>
          </p:cNvSpPr>
          <p:nvPr>
            <p:ph type="ftr" sz="quarter" idx="11"/>
          </p:nvPr>
        </p:nvSpPr>
        <p:spPr/>
        <p:txBody>
          <a:bodyPr/>
          <a:lstStyle/>
          <a:p>
            <a:r>
              <a:rPr lang="en-GB"/>
              <a:t>International Cognitive Science Group 2021</a:t>
            </a:r>
          </a:p>
        </p:txBody>
      </p:sp>
      <p:pic>
        <p:nvPicPr>
          <p:cNvPr id="4" name="Picture 3">
            <a:extLst>
              <a:ext uri="{FF2B5EF4-FFF2-40B4-BE49-F238E27FC236}">
                <a16:creationId xmlns:a16="http://schemas.microsoft.com/office/drawing/2014/main" id="{4C8242EA-89FB-A240-B01B-F0D65CF4CAF7}"/>
              </a:ext>
            </a:extLst>
          </p:cNvPr>
          <p:cNvPicPr>
            <a:picLocks noChangeAspect="1"/>
          </p:cNvPicPr>
          <p:nvPr/>
        </p:nvPicPr>
        <p:blipFill>
          <a:blip r:embed="rId3"/>
          <a:stretch>
            <a:fillRect/>
          </a:stretch>
        </p:blipFill>
        <p:spPr>
          <a:xfrm>
            <a:off x="772227" y="4667193"/>
            <a:ext cx="10891837" cy="1747008"/>
          </a:xfrm>
          <a:prstGeom prst="rect">
            <a:avLst/>
          </a:prstGeom>
          <a:ln>
            <a:solidFill>
              <a:schemeClr val="tx1"/>
            </a:solidFill>
          </a:ln>
        </p:spPr>
      </p:pic>
      <p:grpSp>
        <p:nvGrpSpPr>
          <p:cNvPr id="15" name="Group 14">
            <a:extLst>
              <a:ext uri="{FF2B5EF4-FFF2-40B4-BE49-F238E27FC236}">
                <a16:creationId xmlns:a16="http://schemas.microsoft.com/office/drawing/2014/main" id="{37ED123B-F2D3-A74B-8FC5-A3A2D5CCDD90}"/>
              </a:ext>
            </a:extLst>
          </p:cNvPr>
          <p:cNvGrpSpPr/>
          <p:nvPr/>
        </p:nvGrpSpPr>
        <p:grpSpPr>
          <a:xfrm>
            <a:off x="6137127" y="1925507"/>
            <a:ext cx="7056535" cy="2714514"/>
            <a:chOff x="6152117" y="1670674"/>
            <a:chExt cx="7056535" cy="2714514"/>
          </a:xfrm>
        </p:grpSpPr>
        <p:grpSp>
          <p:nvGrpSpPr>
            <p:cNvPr id="8" name="Group 7">
              <a:extLst>
                <a:ext uri="{FF2B5EF4-FFF2-40B4-BE49-F238E27FC236}">
                  <a16:creationId xmlns:a16="http://schemas.microsoft.com/office/drawing/2014/main" id="{5EBA808B-41F6-D646-A508-59DB4E643288}"/>
                </a:ext>
              </a:extLst>
            </p:cNvPr>
            <p:cNvGrpSpPr/>
            <p:nvPr/>
          </p:nvGrpSpPr>
          <p:grpSpPr>
            <a:xfrm>
              <a:off x="6152117" y="1671638"/>
              <a:ext cx="1959759" cy="2700338"/>
              <a:chOff x="9666842" y="1600200"/>
              <a:chExt cx="1959759" cy="2700338"/>
            </a:xfrm>
          </p:grpSpPr>
          <p:pic>
            <p:nvPicPr>
              <p:cNvPr id="1026" name="Picture 2" descr="Credit: Heritage Images/Getty Images/Heritage Images">
                <a:extLst>
                  <a:ext uri="{FF2B5EF4-FFF2-40B4-BE49-F238E27FC236}">
                    <a16:creationId xmlns:a16="http://schemas.microsoft.com/office/drawing/2014/main" id="{2D66AB60-490E-C044-B8F2-892858E30A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6842" y="1600200"/>
                <a:ext cx="1955245" cy="270033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B554C95-BA6E-1B48-9F8E-28C268D56BB5}"/>
                  </a:ext>
                </a:extLst>
              </p:cNvPr>
              <p:cNvSpPr txBox="1"/>
              <p:nvPr/>
            </p:nvSpPr>
            <p:spPr>
              <a:xfrm>
                <a:off x="9715500" y="3614738"/>
                <a:ext cx="1911101" cy="646331"/>
              </a:xfrm>
              <a:prstGeom prst="rect">
                <a:avLst/>
              </a:prstGeom>
              <a:noFill/>
            </p:spPr>
            <p:txBody>
              <a:bodyPr wrap="none" rtlCol="0">
                <a:spAutoFit/>
              </a:bodyPr>
              <a:lstStyle/>
              <a:p>
                <a:pPr algn="ctr"/>
                <a:r>
                  <a:rPr lang="en-GB" b="1">
                    <a:solidFill>
                      <a:schemeClr val="bg1"/>
                    </a:solidFill>
                    <a:latin typeface="Verdana Pro" panose="020B0604030504040204" pitchFamily="34" charset="0"/>
                  </a:rPr>
                  <a:t>Lev Vygotsky</a:t>
                </a:r>
              </a:p>
              <a:p>
                <a:pPr algn="ctr"/>
                <a:r>
                  <a:rPr lang="en-GB">
                    <a:solidFill>
                      <a:schemeClr val="bg1"/>
                    </a:solidFill>
                    <a:latin typeface="Verdana Pro" panose="020B0604030504040204" pitchFamily="34" charset="0"/>
                  </a:rPr>
                  <a:t>1896-1934</a:t>
                </a:r>
              </a:p>
            </p:txBody>
          </p:sp>
        </p:grpSp>
        <p:pic>
          <p:nvPicPr>
            <p:cNvPr id="9" name="Picture 8">
              <a:extLst>
                <a:ext uri="{FF2B5EF4-FFF2-40B4-BE49-F238E27FC236}">
                  <a16:creationId xmlns:a16="http://schemas.microsoft.com/office/drawing/2014/main" id="{0CA03E86-F741-0F4A-BE5F-B301BDB8EF94}"/>
                </a:ext>
              </a:extLst>
            </p:cNvPr>
            <p:cNvPicPr>
              <a:picLocks noChangeAspect="1"/>
            </p:cNvPicPr>
            <p:nvPr/>
          </p:nvPicPr>
          <p:blipFill>
            <a:blip r:embed="rId5"/>
            <a:stretch>
              <a:fillRect/>
            </a:stretch>
          </p:blipFill>
          <p:spPr>
            <a:xfrm>
              <a:off x="9920747" y="1670674"/>
              <a:ext cx="3287905" cy="2706883"/>
            </a:xfrm>
            <a:prstGeom prst="rect">
              <a:avLst/>
            </a:prstGeom>
          </p:spPr>
        </p:pic>
        <p:pic>
          <p:nvPicPr>
            <p:cNvPr id="10" name="Picture 9">
              <a:extLst>
                <a:ext uri="{FF2B5EF4-FFF2-40B4-BE49-F238E27FC236}">
                  <a16:creationId xmlns:a16="http://schemas.microsoft.com/office/drawing/2014/main" id="{5D2369C6-BCB5-9447-93B2-64FFE159F5E0}"/>
                </a:ext>
              </a:extLst>
            </p:cNvPr>
            <p:cNvPicPr>
              <a:picLocks noChangeAspect="1"/>
            </p:cNvPicPr>
            <p:nvPr/>
          </p:nvPicPr>
          <p:blipFill>
            <a:blip r:embed="rId6"/>
            <a:stretch>
              <a:fillRect/>
            </a:stretch>
          </p:blipFill>
          <p:spPr>
            <a:xfrm>
              <a:off x="8140857" y="1671171"/>
              <a:ext cx="1741831" cy="2714017"/>
            </a:xfrm>
            <a:prstGeom prst="rect">
              <a:avLst/>
            </a:prstGeom>
          </p:spPr>
        </p:pic>
        <p:sp>
          <p:nvSpPr>
            <p:cNvPr id="11" name="Oval 10">
              <a:extLst>
                <a:ext uri="{FF2B5EF4-FFF2-40B4-BE49-F238E27FC236}">
                  <a16:creationId xmlns:a16="http://schemas.microsoft.com/office/drawing/2014/main" id="{5EA14907-4EC3-254D-8D79-B071B3CAF8B3}"/>
                </a:ext>
              </a:extLst>
            </p:cNvPr>
            <p:cNvSpPr/>
            <p:nvPr/>
          </p:nvSpPr>
          <p:spPr>
            <a:xfrm>
              <a:off x="10890069" y="2708365"/>
              <a:ext cx="195942" cy="9579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3" name="Picture 12">
            <a:extLst>
              <a:ext uri="{FF2B5EF4-FFF2-40B4-BE49-F238E27FC236}">
                <a16:creationId xmlns:a16="http://schemas.microsoft.com/office/drawing/2014/main" id="{A062857B-EB77-5D48-B4C7-AE02EFC73F2B}"/>
              </a:ext>
            </a:extLst>
          </p:cNvPr>
          <p:cNvPicPr>
            <a:picLocks noChangeAspect="1"/>
          </p:cNvPicPr>
          <p:nvPr/>
        </p:nvPicPr>
        <p:blipFill>
          <a:blip r:embed="rId7"/>
          <a:stretch>
            <a:fillRect/>
          </a:stretch>
        </p:blipFill>
        <p:spPr>
          <a:xfrm>
            <a:off x="9910323" y="1128499"/>
            <a:ext cx="2281677" cy="1093304"/>
          </a:xfrm>
          <a:prstGeom prst="rect">
            <a:avLst/>
          </a:prstGeom>
        </p:spPr>
      </p:pic>
      <p:pic>
        <p:nvPicPr>
          <p:cNvPr id="14" name="Picture 13">
            <a:extLst>
              <a:ext uri="{FF2B5EF4-FFF2-40B4-BE49-F238E27FC236}">
                <a16:creationId xmlns:a16="http://schemas.microsoft.com/office/drawing/2014/main" id="{69F89E0B-2A6C-EF4B-8D74-4FB4091DE72A}"/>
              </a:ext>
            </a:extLst>
          </p:cNvPr>
          <p:cNvPicPr>
            <a:picLocks noChangeAspect="1"/>
          </p:cNvPicPr>
          <p:nvPr/>
        </p:nvPicPr>
        <p:blipFill>
          <a:blip r:embed="rId8"/>
          <a:stretch>
            <a:fillRect/>
          </a:stretch>
        </p:blipFill>
        <p:spPr>
          <a:xfrm>
            <a:off x="675703" y="0"/>
            <a:ext cx="3341661" cy="1390655"/>
          </a:xfrm>
          <a:prstGeom prst="rect">
            <a:avLst/>
          </a:prstGeom>
        </p:spPr>
      </p:pic>
      <p:pic>
        <p:nvPicPr>
          <p:cNvPr id="1028" name="Picture 4" descr="Epistemology, You Crazy Bastard! | The New Yorker">
            <a:extLst>
              <a:ext uri="{FF2B5EF4-FFF2-40B4-BE49-F238E27FC236}">
                <a16:creationId xmlns:a16="http://schemas.microsoft.com/office/drawing/2014/main" id="{EC3022C2-68FC-7042-9D92-651C020302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393946" y="0"/>
            <a:ext cx="3154788" cy="1903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81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8FD386B-FE10-E945-B148-6C8312589DBA}"/>
              </a:ext>
            </a:extLst>
          </p:cNvPr>
          <p:cNvSpPr>
            <a:spLocks noGrp="1"/>
          </p:cNvSpPr>
          <p:nvPr>
            <p:ph type="ftr" sz="quarter" idx="11"/>
          </p:nvPr>
        </p:nvSpPr>
        <p:spPr/>
        <p:txBody>
          <a:bodyPr/>
          <a:lstStyle/>
          <a:p>
            <a:r>
              <a:rPr lang="en-GB"/>
              <a:t>International Cognitive Science Group 2021</a:t>
            </a:r>
          </a:p>
        </p:txBody>
      </p:sp>
      <p:pic>
        <p:nvPicPr>
          <p:cNvPr id="13" name="Picture 12">
            <a:extLst>
              <a:ext uri="{FF2B5EF4-FFF2-40B4-BE49-F238E27FC236}">
                <a16:creationId xmlns:a16="http://schemas.microsoft.com/office/drawing/2014/main" id="{C1F0E0D8-E193-EE4F-9A8B-79A43ABDAC85}"/>
              </a:ext>
            </a:extLst>
          </p:cNvPr>
          <p:cNvPicPr>
            <a:picLocks noChangeAspect="1"/>
          </p:cNvPicPr>
          <p:nvPr/>
        </p:nvPicPr>
        <p:blipFill>
          <a:blip r:embed="rId3"/>
          <a:stretch>
            <a:fillRect/>
          </a:stretch>
        </p:blipFill>
        <p:spPr>
          <a:xfrm>
            <a:off x="0" y="963386"/>
            <a:ext cx="6139543" cy="2981114"/>
          </a:xfrm>
          <a:prstGeom prst="rect">
            <a:avLst/>
          </a:prstGeom>
        </p:spPr>
      </p:pic>
      <p:grpSp>
        <p:nvGrpSpPr>
          <p:cNvPr id="12" name="Group 11">
            <a:extLst>
              <a:ext uri="{FF2B5EF4-FFF2-40B4-BE49-F238E27FC236}">
                <a16:creationId xmlns:a16="http://schemas.microsoft.com/office/drawing/2014/main" id="{04E497C1-9670-7841-A381-EEF1EDBA0A8F}"/>
              </a:ext>
            </a:extLst>
          </p:cNvPr>
          <p:cNvGrpSpPr/>
          <p:nvPr/>
        </p:nvGrpSpPr>
        <p:grpSpPr>
          <a:xfrm>
            <a:off x="6045200" y="2175329"/>
            <a:ext cx="6146800" cy="4013200"/>
            <a:chOff x="6045200" y="1365250"/>
            <a:chExt cx="6146800" cy="4013200"/>
          </a:xfrm>
        </p:grpSpPr>
        <p:pic>
          <p:nvPicPr>
            <p:cNvPr id="5" name="Picture 4">
              <a:extLst>
                <a:ext uri="{FF2B5EF4-FFF2-40B4-BE49-F238E27FC236}">
                  <a16:creationId xmlns:a16="http://schemas.microsoft.com/office/drawing/2014/main" id="{49248EDC-4636-5D4C-A58A-79DE72B90D9B}"/>
                </a:ext>
              </a:extLst>
            </p:cNvPr>
            <p:cNvPicPr>
              <a:picLocks noChangeAspect="1"/>
            </p:cNvPicPr>
            <p:nvPr/>
          </p:nvPicPr>
          <p:blipFill>
            <a:blip r:embed="rId4"/>
            <a:stretch>
              <a:fillRect/>
            </a:stretch>
          </p:blipFill>
          <p:spPr>
            <a:xfrm>
              <a:off x="6045200" y="1365250"/>
              <a:ext cx="6146800" cy="4013200"/>
            </a:xfrm>
            <a:prstGeom prst="rect">
              <a:avLst/>
            </a:prstGeom>
          </p:spPr>
        </p:pic>
        <p:sp>
          <p:nvSpPr>
            <p:cNvPr id="6" name="TextBox 5">
              <a:extLst>
                <a:ext uri="{FF2B5EF4-FFF2-40B4-BE49-F238E27FC236}">
                  <a16:creationId xmlns:a16="http://schemas.microsoft.com/office/drawing/2014/main" id="{AD0EA31E-E760-6A47-B757-149746F3259F}"/>
                </a:ext>
              </a:extLst>
            </p:cNvPr>
            <p:cNvSpPr txBox="1"/>
            <p:nvPr/>
          </p:nvSpPr>
          <p:spPr>
            <a:xfrm>
              <a:off x="7139810" y="5002595"/>
              <a:ext cx="4379725" cy="369332"/>
            </a:xfrm>
            <a:prstGeom prst="rect">
              <a:avLst/>
            </a:prstGeom>
            <a:solidFill>
              <a:schemeClr val="bg1"/>
            </a:solidFill>
          </p:spPr>
          <p:txBody>
            <a:bodyPr wrap="none" rtlCol="0">
              <a:spAutoFit/>
            </a:bodyPr>
            <a:lstStyle/>
            <a:p>
              <a:r>
                <a:rPr lang="en-GB">
                  <a:latin typeface="Verdana Pro" panose="020B0604030504040204" pitchFamily="34" charset="0"/>
                </a:rPr>
                <a:t>English proficiency index by country</a:t>
              </a:r>
            </a:p>
          </p:txBody>
        </p:sp>
      </p:grpSp>
      <p:sp>
        <p:nvSpPr>
          <p:cNvPr id="14" name="TextBox 13">
            <a:extLst>
              <a:ext uri="{FF2B5EF4-FFF2-40B4-BE49-F238E27FC236}">
                <a16:creationId xmlns:a16="http://schemas.microsoft.com/office/drawing/2014/main" id="{E0882201-34AC-DE45-9BE6-E66B9D15F5E0}"/>
              </a:ext>
            </a:extLst>
          </p:cNvPr>
          <p:cNvSpPr txBox="1"/>
          <p:nvPr/>
        </p:nvSpPr>
        <p:spPr>
          <a:xfrm>
            <a:off x="10589382" y="6488668"/>
            <a:ext cx="1602618" cy="369332"/>
          </a:xfrm>
          <a:prstGeom prst="rect">
            <a:avLst/>
          </a:prstGeom>
          <a:noFill/>
        </p:spPr>
        <p:txBody>
          <a:bodyPr wrap="none" rtlCol="0">
            <a:spAutoFit/>
          </a:bodyPr>
          <a:lstStyle/>
          <a:p>
            <a:r>
              <a:rPr lang="en-GB"/>
              <a:t>Xu et al. (2019)</a:t>
            </a:r>
          </a:p>
        </p:txBody>
      </p:sp>
      <p:sp>
        <p:nvSpPr>
          <p:cNvPr id="15" name="TextBox 14">
            <a:extLst>
              <a:ext uri="{FF2B5EF4-FFF2-40B4-BE49-F238E27FC236}">
                <a16:creationId xmlns:a16="http://schemas.microsoft.com/office/drawing/2014/main" id="{C737EE8E-5DCA-0846-B7FF-9EBEC5D4A9F7}"/>
              </a:ext>
            </a:extLst>
          </p:cNvPr>
          <p:cNvSpPr txBox="1"/>
          <p:nvPr/>
        </p:nvSpPr>
        <p:spPr>
          <a:xfrm>
            <a:off x="914400" y="538843"/>
            <a:ext cx="3977371" cy="400110"/>
          </a:xfrm>
          <a:prstGeom prst="rect">
            <a:avLst/>
          </a:prstGeom>
          <a:noFill/>
        </p:spPr>
        <p:txBody>
          <a:bodyPr wrap="none" rtlCol="0">
            <a:spAutoFit/>
          </a:bodyPr>
          <a:lstStyle/>
          <a:p>
            <a:r>
              <a:rPr lang="en-GB" sz="2000" b="1">
                <a:latin typeface="Verdana Pro" panose="020B0604030504040204" pitchFamily="34" charset="0"/>
              </a:rPr>
              <a:t>Review Length by Country</a:t>
            </a:r>
          </a:p>
        </p:txBody>
      </p:sp>
      <p:sp>
        <p:nvSpPr>
          <p:cNvPr id="16" name="TextBox 15">
            <a:extLst>
              <a:ext uri="{FF2B5EF4-FFF2-40B4-BE49-F238E27FC236}">
                <a16:creationId xmlns:a16="http://schemas.microsoft.com/office/drawing/2014/main" id="{E191D68E-AF16-2241-9BDC-259B00636035}"/>
              </a:ext>
            </a:extLst>
          </p:cNvPr>
          <p:cNvSpPr txBox="1"/>
          <p:nvPr/>
        </p:nvSpPr>
        <p:spPr>
          <a:xfrm>
            <a:off x="7336971" y="1638301"/>
            <a:ext cx="4394152" cy="707886"/>
          </a:xfrm>
          <a:prstGeom prst="rect">
            <a:avLst/>
          </a:prstGeom>
          <a:noFill/>
        </p:spPr>
        <p:txBody>
          <a:bodyPr wrap="none" rtlCol="0">
            <a:spAutoFit/>
          </a:bodyPr>
          <a:lstStyle/>
          <a:p>
            <a:r>
              <a:rPr lang="en-GB" sz="2000" b="1">
                <a:latin typeface="Verdana Pro" panose="020B0604030504040204" pitchFamily="34" charset="0"/>
              </a:rPr>
              <a:t>Review Length by </a:t>
            </a:r>
          </a:p>
          <a:p>
            <a:r>
              <a:rPr lang="en-GB" sz="2000" b="1">
                <a:latin typeface="Verdana Pro" panose="020B0604030504040204" pitchFamily="34" charset="0"/>
              </a:rPr>
              <a:t>Country’s English Proficiency</a:t>
            </a:r>
          </a:p>
        </p:txBody>
      </p:sp>
    </p:spTree>
    <p:extLst>
      <p:ext uri="{BB962C8B-B14F-4D97-AF65-F5344CB8AC3E}">
        <p14:creationId xmlns:p14="http://schemas.microsoft.com/office/powerpoint/2010/main" val="1950865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085F8-04FD-C041-97BA-54451A576CFD}"/>
              </a:ext>
            </a:extLst>
          </p:cNvPr>
          <p:cNvSpPr>
            <a:spLocks noGrp="1"/>
          </p:cNvSpPr>
          <p:nvPr>
            <p:ph type="title"/>
          </p:nvPr>
        </p:nvSpPr>
        <p:spPr/>
        <p:txBody>
          <a:bodyPr>
            <a:normAutofit/>
          </a:bodyPr>
          <a:lstStyle/>
          <a:p>
            <a:pPr algn="ctr"/>
            <a:r>
              <a:rPr lang="en-GB" sz="3600" b="1"/>
              <a:t>An Initiative</a:t>
            </a:r>
          </a:p>
        </p:txBody>
      </p:sp>
      <p:sp>
        <p:nvSpPr>
          <p:cNvPr id="4" name="Footer Placeholder 3">
            <a:extLst>
              <a:ext uri="{FF2B5EF4-FFF2-40B4-BE49-F238E27FC236}">
                <a16:creationId xmlns:a16="http://schemas.microsoft.com/office/drawing/2014/main" id="{55401837-D636-8A43-8BBF-E0FF10502A24}"/>
              </a:ext>
            </a:extLst>
          </p:cNvPr>
          <p:cNvSpPr>
            <a:spLocks noGrp="1"/>
          </p:cNvSpPr>
          <p:nvPr>
            <p:ph type="ftr" sz="quarter" idx="11"/>
          </p:nvPr>
        </p:nvSpPr>
        <p:spPr/>
        <p:txBody>
          <a:bodyPr/>
          <a:lstStyle/>
          <a:p>
            <a:r>
              <a:rPr lang="en-GB"/>
              <a:t>International Cognitive Science Group 2021</a:t>
            </a:r>
          </a:p>
        </p:txBody>
      </p:sp>
      <p:sp>
        <p:nvSpPr>
          <p:cNvPr id="5" name="Content Placeholder 2">
            <a:extLst>
              <a:ext uri="{FF2B5EF4-FFF2-40B4-BE49-F238E27FC236}">
                <a16:creationId xmlns:a16="http://schemas.microsoft.com/office/drawing/2014/main" id="{CEC016B1-E4B0-794D-A068-BE3BA1611379}"/>
              </a:ext>
            </a:extLst>
          </p:cNvPr>
          <p:cNvSpPr>
            <a:spLocks noGrp="1"/>
          </p:cNvSpPr>
          <p:nvPr>
            <p:ph idx="1"/>
          </p:nvPr>
        </p:nvSpPr>
        <p:spPr>
          <a:xfrm>
            <a:off x="545690" y="1610362"/>
            <a:ext cx="8214852" cy="1737522"/>
          </a:xfrm>
        </p:spPr>
        <p:txBody>
          <a:bodyPr>
            <a:normAutofit/>
          </a:bodyPr>
          <a:lstStyle/>
          <a:p>
            <a:pPr>
              <a:lnSpc>
                <a:spcPct val="100000"/>
              </a:lnSpc>
            </a:pPr>
            <a:r>
              <a:rPr lang="en-GB" sz="2400" dirty="0"/>
              <a:t>November 2020 @SciBeh hackathon to create a </a:t>
            </a:r>
            <a:r>
              <a:rPr lang="en-GB" sz="2400" u="sng" dirty="0"/>
              <a:t>Peer Review Rubric</a:t>
            </a:r>
            <a:r>
              <a:rPr lang="en-GB" sz="2400" dirty="0"/>
              <a:t> to streamline the (preprint) review process.</a:t>
            </a:r>
          </a:p>
          <a:p>
            <a:pPr>
              <a:lnSpc>
                <a:spcPct val="100000"/>
              </a:lnSpc>
            </a:pPr>
            <a:r>
              <a:rPr lang="en-GB" sz="2400" dirty="0"/>
              <a:t>Feasibility testing currently underway</a:t>
            </a:r>
          </a:p>
          <a:p>
            <a:pPr>
              <a:lnSpc>
                <a:spcPct val="100000"/>
              </a:lnSpc>
            </a:pPr>
            <a:endParaRPr lang="en-GB" sz="2400" dirty="0"/>
          </a:p>
          <a:p>
            <a:pPr marL="0" indent="0">
              <a:lnSpc>
                <a:spcPct val="100000"/>
              </a:lnSpc>
              <a:buNone/>
            </a:pPr>
            <a:endParaRPr lang="en-GB" sz="2400" dirty="0"/>
          </a:p>
        </p:txBody>
      </p:sp>
      <p:pic>
        <p:nvPicPr>
          <p:cNvPr id="6" name="Picture 5">
            <a:extLst>
              <a:ext uri="{FF2B5EF4-FFF2-40B4-BE49-F238E27FC236}">
                <a16:creationId xmlns:a16="http://schemas.microsoft.com/office/drawing/2014/main" id="{E17550E6-0288-8746-9BBD-0F18A6DD24E9}"/>
              </a:ext>
            </a:extLst>
          </p:cNvPr>
          <p:cNvPicPr>
            <a:picLocks noChangeAspect="1"/>
          </p:cNvPicPr>
          <p:nvPr/>
        </p:nvPicPr>
        <p:blipFill>
          <a:blip r:embed="rId3"/>
          <a:stretch>
            <a:fillRect/>
          </a:stretch>
        </p:blipFill>
        <p:spPr>
          <a:xfrm>
            <a:off x="8595207" y="620485"/>
            <a:ext cx="3596793" cy="2710543"/>
          </a:xfrm>
          <a:prstGeom prst="rect">
            <a:avLst/>
          </a:prstGeom>
        </p:spPr>
      </p:pic>
      <p:sp>
        <p:nvSpPr>
          <p:cNvPr id="7" name="Content Placeholder 2">
            <a:extLst>
              <a:ext uri="{FF2B5EF4-FFF2-40B4-BE49-F238E27FC236}">
                <a16:creationId xmlns:a16="http://schemas.microsoft.com/office/drawing/2014/main" id="{57F9D3CE-714D-8B40-9178-DFFCDCA2E60D}"/>
              </a:ext>
            </a:extLst>
          </p:cNvPr>
          <p:cNvSpPr txBox="1">
            <a:spLocks/>
          </p:cNvSpPr>
          <p:nvPr/>
        </p:nvSpPr>
        <p:spPr>
          <a:xfrm>
            <a:off x="545690" y="3342032"/>
            <a:ext cx="10874302" cy="302611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latin typeface="Verdana Pro" panose="020B0604030504040204" pitchFamily="34" charset="0"/>
              </a:rPr>
              <a:t>Purpose:</a:t>
            </a:r>
          </a:p>
          <a:p>
            <a:pPr marL="914400" lvl="1" indent="-457200">
              <a:buFont typeface="+mj-lt"/>
              <a:buAutoNum type="arabicPeriod"/>
            </a:pPr>
            <a:r>
              <a:rPr lang="en-GB" sz="2000" dirty="0">
                <a:latin typeface="Verdana Pro" panose="020B0604030504040204" pitchFamily="34" charset="0"/>
              </a:rPr>
              <a:t>Make it </a:t>
            </a:r>
            <a:r>
              <a:rPr lang="en-GB" sz="2000" u="sng" dirty="0">
                <a:latin typeface="Verdana Pro" panose="020B0604030504040204" pitchFamily="34" charset="0"/>
              </a:rPr>
              <a:t>easier</a:t>
            </a:r>
            <a:r>
              <a:rPr lang="en-GB" sz="2000" dirty="0">
                <a:latin typeface="Verdana Pro" panose="020B0604030504040204" pitchFamily="34" charset="0"/>
              </a:rPr>
              <a:t> to perform more rapid quality control of preprints to broaden the pool of reviewers.</a:t>
            </a:r>
          </a:p>
          <a:p>
            <a:pPr marL="914400" lvl="1" indent="-457200">
              <a:buFont typeface="+mj-lt"/>
              <a:buAutoNum type="arabicPeriod"/>
            </a:pPr>
            <a:r>
              <a:rPr lang="en-GB" sz="2000" b="1" u="sng" dirty="0">
                <a:latin typeface="Verdana Pro" panose="020B0604030504040204" pitchFamily="34" charset="0"/>
              </a:rPr>
              <a:t>Educate</a:t>
            </a:r>
            <a:r>
              <a:rPr lang="en-GB" sz="2000" b="1" dirty="0">
                <a:latin typeface="Verdana Pro" panose="020B0604030504040204" pitchFamily="34" charset="0"/>
              </a:rPr>
              <a:t> students and early-career researchers in peer review.</a:t>
            </a:r>
          </a:p>
          <a:p>
            <a:pPr marL="914400" lvl="1" indent="-457200">
              <a:buFont typeface="+mj-lt"/>
              <a:buAutoNum type="arabicPeriod"/>
            </a:pPr>
            <a:r>
              <a:rPr lang="en-GB" sz="2000" dirty="0">
                <a:latin typeface="Verdana Pro" panose="020B0604030504040204" pitchFamily="34" charset="0"/>
              </a:rPr>
              <a:t>Provide </a:t>
            </a:r>
            <a:r>
              <a:rPr lang="en-GB" sz="2000" u="sng" dirty="0">
                <a:latin typeface="Verdana Pro" panose="020B0604030504040204" pitchFamily="34" charset="0"/>
              </a:rPr>
              <a:t>meta-data</a:t>
            </a:r>
            <a:r>
              <a:rPr lang="en-GB" sz="2000" dirty="0">
                <a:latin typeface="Verdana Pro" panose="020B0604030504040204" pitchFamily="34" charset="0"/>
              </a:rPr>
              <a:t> that will in future allow for automatised extraction and aggregation of data on current research.</a:t>
            </a:r>
          </a:p>
          <a:p>
            <a:pPr marL="914400" lvl="1" indent="-457200">
              <a:buFont typeface="+mj-lt"/>
              <a:buAutoNum type="arabicPeriod"/>
            </a:pPr>
            <a:r>
              <a:rPr lang="en-GB" sz="2000" dirty="0">
                <a:latin typeface="Verdana Pro" panose="020B0604030504040204" pitchFamily="34" charset="0"/>
              </a:rPr>
              <a:t>Function as </a:t>
            </a:r>
            <a:r>
              <a:rPr lang="en-GB" sz="2000" u="sng" dirty="0">
                <a:latin typeface="Verdana Pro" panose="020B0604030504040204" pitchFamily="34" charset="0"/>
              </a:rPr>
              <a:t>quality check </a:t>
            </a:r>
            <a:r>
              <a:rPr lang="en-GB" sz="2000" dirty="0">
                <a:latin typeface="Verdana Pro" panose="020B0604030504040204" pitchFamily="34" charset="0"/>
              </a:rPr>
              <a:t>for journalists, policy-makers and the public interested in the most recent findings.</a:t>
            </a:r>
          </a:p>
        </p:txBody>
      </p:sp>
      <p:sp>
        <p:nvSpPr>
          <p:cNvPr id="8" name="TextBox 7">
            <a:extLst>
              <a:ext uri="{FF2B5EF4-FFF2-40B4-BE49-F238E27FC236}">
                <a16:creationId xmlns:a16="http://schemas.microsoft.com/office/drawing/2014/main" id="{E0863862-7EBD-3844-82C6-E2360AB6062C}"/>
              </a:ext>
            </a:extLst>
          </p:cNvPr>
          <p:cNvSpPr txBox="1"/>
          <p:nvPr/>
        </p:nvSpPr>
        <p:spPr>
          <a:xfrm>
            <a:off x="4205455" y="6519446"/>
            <a:ext cx="7986545" cy="338554"/>
          </a:xfrm>
          <a:prstGeom prst="rect">
            <a:avLst/>
          </a:prstGeom>
          <a:noFill/>
        </p:spPr>
        <p:txBody>
          <a:bodyPr wrap="none" rtlCol="0">
            <a:spAutoFit/>
          </a:bodyPr>
          <a:lstStyle/>
          <a:p>
            <a:r>
              <a:rPr lang="en-GB" sz="1600">
                <a:latin typeface="Verdana" panose="020B0604030504040204" pitchFamily="34" charset="0"/>
                <a:ea typeface="Verdana" panose="020B0604030504040204" pitchFamily="34" charset="0"/>
                <a:cs typeface="Verdana" panose="020B0604030504040204" pitchFamily="34" charset="0"/>
              </a:rPr>
              <a:t>Holford, D. L., Holcombe, A., Puebla, I., Kempe, V. &amp; McLean, J. F. (in prep.)</a:t>
            </a:r>
          </a:p>
        </p:txBody>
      </p:sp>
    </p:spTree>
    <p:extLst>
      <p:ext uri="{BB962C8B-B14F-4D97-AF65-F5344CB8AC3E}">
        <p14:creationId xmlns:p14="http://schemas.microsoft.com/office/powerpoint/2010/main" val="30495766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B8441-9FE3-3F4E-8F39-320621ADD56F}"/>
              </a:ext>
            </a:extLst>
          </p:cNvPr>
          <p:cNvSpPr>
            <a:spLocks noGrp="1"/>
          </p:cNvSpPr>
          <p:nvPr>
            <p:ph type="title"/>
          </p:nvPr>
        </p:nvSpPr>
        <p:spPr/>
        <p:txBody>
          <a:bodyPr>
            <a:normAutofit/>
          </a:bodyPr>
          <a:lstStyle/>
          <a:p>
            <a:pPr algn="ctr"/>
            <a:r>
              <a:rPr lang="en-GB" sz="3600" b="1"/>
              <a:t>Poll on Discussion Points</a:t>
            </a:r>
          </a:p>
        </p:txBody>
      </p:sp>
      <p:sp>
        <p:nvSpPr>
          <p:cNvPr id="4" name="Content Placeholder 3">
            <a:extLst>
              <a:ext uri="{FF2B5EF4-FFF2-40B4-BE49-F238E27FC236}">
                <a16:creationId xmlns:a16="http://schemas.microsoft.com/office/drawing/2014/main" id="{DFE720F6-8C0F-EC43-B8FB-002B4A5EC814}"/>
              </a:ext>
            </a:extLst>
          </p:cNvPr>
          <p:cNvSpPr>
            <a:spLocks noGrp="1"/>
          </p:cNvSpPr>
          <p:nvPr>
            <p:ph idx="1"/>
          </p:nvPr>
        </p:nvSpPr>
        <p:spPr>
          <a:xfrm>
            <a:off x="838200" y="1515381"/>
            <a:ext cx="10515600" cy="4852761"/>
          </a:xfrm>
        </p:spPr>
        <p:txBody>
          <a:bodyPr/>
          <a:lstStyle/>
          <a:p>
            <a:pPr marL="514350" indent="-514350">
              <a:buFont typeface="+mj-lt"/>
              <a:buAutoNum type="alphaLcPeriod"/>
            </a:pPr>
            <a:r>
              <a:rPr lang="en-GB"/>
              <a:t>In your experience, is language a problem for submitting / reviewing?</a:t>
            </a:r>
          </a:p>
          <a:p>
            <a:pPr marL="514350" indent="-514350">
              <a:buFont typeface="+mj-lt"/>
              <a:buAutoNum type="alphaLcPeriod"/>
            </a:pPr>
            <a:r>
              <a:rPr lang="en-GB"/>
              <a:t>Can we connect with non-English-speaking scientists (authors / reviewers)? How?</a:t>
            </a:r>
          </a:p>
          <a:p>
            <a:pPr marL="514350" indent="-514350">
              <a:buFont typeface="+mj-lt"/>
              <a:buAutoNum type="alphaLcPeriod"/>
            </a:pPr>
            <a:r>
              <a:rPr lang="en-GB"/>
              <a:t>Should we make efforts to process the non-English scientific literature? How?</a:t>
            </a:r>
          </a:p>
          <a:p>
            <a:pPr marL="514350" indent="-514350">
              <a:buFont typeface="+mj-lt"/>
              <a:buAutoNum type="alphaLcPeriod"/>
            </a:pPr>
            <a:r>
              <a:rPr lang="en-GB"/>
              <a:t>How widespread and systematic is reviewer training for PhD students, postdocs and ECRs worldwide?</a:t>
            </a:r>
          </a:p>
          <a:p>
            <a:pPr marL="514350" indent="-514350">
              <a:buFont typeface="+mj-lt"/>
              <a:buAutoNum type="alphaLcPeriod"/>
            </a:pPr>
            <a:r>
              <a:rPr lang="en-GB"/>
              <a:t>How can editors be supported to cast a wider net of review invitations?</a:t>
            </a:r>
          </a:p>
          <a:p>
            <a:endParaRPr lang="en-GB"/>
          </a:p>
        </p:txBody>
      </p:sp>
      <p:sp>
        <p:nvSpPr>
          <p:cNvPr id="3" name="Footer Placeholder 2">
            <a:extLst>
              <a:ext uri="{FF2B5EF4-FFF2-40B4-BE49-F238E27FC236}">
                <a16:creationId xmlns:a16="http://schemas.microsoft.com/office/drawing/2014/main" id="{48B68D7C-F2CF-E749-9F8B-9F85F6428CCE}"/>
              </a:ext>
            </a:extLst>
          </p:cNvPr>
          <p:cNvSpPr>
            <a:spLocks noGrp="1"/>
          </p:cNvSpPr>
          <p:nvPr>
            <p:ph type="ftr" sz="quarter" idx="11"/>
          </p:nvPr>
        </p:nvSpPr>
        <p:spPr/>
        <p:txBody>
          <a:bodyPr/>
          <a:lstStyle/>
          <a:p>
            <a:r>
              <a:rPr lang="en-GB"/>
              <a:t>International Cognitive Science Group 2021</a:t>
            </a:r>
          </a:p>
        </p:txBody>
      </p:sp>
    </p:spTree>
    <p:extLst>
      <p:ext uri="{BB962C8B-B14F-4D97-AF65-F5344CB8AC3E}">
        <p14:creationId xmlns:p14="http://schemas.microsoft.com/office/powerpoint/2010/main" val="3240163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53BD6B9-61A8-0B4A-8017-31E4C8DCC708}"/>
              </a:ext>
            </a:extLst>
          </p:cNvPr>
          <p:cNvSpPr>
            <a:spLocks noGrp="1"/>
          </p:cNvSpPr>
          <p:nvPr>
            <p:ph type="title"/>
          </p:nvPr>
        </p:nvSpPr>
        <p:spPr/>
        <p:txBody>
          <a:bodyPr>
            <a:normAutofit/>
          </a:bodyPr>
          <a:lstStyle/>
          <a:p>
            <a:pPr algn="ctr"/>
            <a:r>
              <a:rPr lang="en-GB" sz="3600" b="1"/>
              <a:t>References</a:t>
            </a:r>
            <a:endParaRPr lang="en-GB" sz="3600"/>
          </a:p>
        </p:txBody>
      </p:sp>
      <p:sp>
        <p:nvSpPr>
          <p:cNvPr id="5" name="Content Placeholder 4">
            <a:extLst>
              <a:ext uri="{FF2B5EF4-FFF2-40B4-BE49-F238E27FC236}">
                <a16:creationId xmlns:a16="http://schemas.microsoft.com/office/drawing/2014/main" id="{CE942BC9-039D-5241-A11E-FB3446825F2D}"/>
              </a:ext>
            </a:extLst>
          </p:cNvPr>
          <p:cNvSpPr>
            <a:spLocks noGrp="1"/>
          </p:cNvSpPr>
          <p:nvPr>
            <p:ph idx="1"/>
          </p:nvPr>
        </p:nvSpPr>
        <p:spPr/>
        <p:txBody>
          <a:bodyPr>
            <a:normAutofit/>
          </a:bodyPr>
          <a:lstStyle/>
          <a:p>
            <a:endParaRPr lang="en-GB" sz="1800"/>
          </a:p>
          <a:p>
            <a:r>
              <a:rPr lang="en-GB" sz="1800"/>
              <a:t>Fox, C. W., Albert, A. Y., &amp; Vines, T. H. (2017). Recruitment of reviewers is becoming harder at some journals: A test of the influence of reviewer fatigue at six journals in ecology and evolution. </a:t>
            </a:r>
            <a:r>
              <a:rPr lang="en-GB" sz="1800" i="1"/>
              <a:t>Research Integrity and Peer Review, 2(1)</a:t>
            </a:r>
            <a:r>
              <a:rPr lang="en-GB" sz="1800"/>
              <a:t>, 1-6.</a:t>
            </a:r>
          </a:p>
          <a:p>
            <a:r>
              <a:rPr lang="en-GB" sz="1800"/>
              <a:t>Gobbo, F., &amp; Russo, F. (2020). Epistemic diversity and the question of Lingua Franca in science and philosophy. </a:t>
            </a:r>
            <a:r>
              <a:rPr lang="en-GB" sz="1800" i="1"/>
              <a:t>Foundations of Science, 25</a:t>
            </a:r>
            <a:r>
              <a:rPr lang="en-GB" sz="1800"/>
              <a:t>(1), 185-207.</a:t>
            </a:r>
          </a:p>
          <a:p>
            <a:r>
              <a:rPr lang="en-GB" sz="1800"/>
              <a:t>Publons Global State of Peer Review Report (2018)</a:t>
            </a:r>
          </a:p>
          <a:p>
            <a:r>
              <a:rPr lang="en-GB" sz="1800"/>
              <a:t>Xu, S., Zhang, G., Sun, Y., &amp; Wang, X. (2019). Understanding the peer review endeavor. </a:t>
            </a:r>
            <a:r>
              <a:rPr lang="en-GB" sz="1800" i="1"/>
              <a:t>Proceedings of the Association for Information Science and Technology</a:t>
            </a:r>
            <a:r>
              <a:rPr lang="en-GB" sz="1800"/>
              <a:t>, </a:t>
            </a:r>
            <a:r>
              <a:rPr lang="en-GB" sz="1800" i="1"/>
              <a:t>56</a:t>
            </a:r>
            <a:r>
              <a:rPr lang="en-GB" sz="1800"/>
              <a:t>(1), 316-325.</a:t>
            </a:r>
          </a:p>
        </p:txBody>
      </p:sp>
      <p:sp>
        <p:nvSpPr>
          <p:cNvPr id="3" name="Footer Placeholder 2">
            <a:extLst>
              <a:ext uri="{FF2B5EF4-FFF2-40B4-BE49-F238E27FC236}">
                <a16:creationId xmlns:a16="http://schemas.microsoft.com/office/drawing/2014/main" id="{B8F26234-5684-D14D-84FD-320A6C979DE6}"/>
              </a:ext>
            </a:extLst>
          </p:cNvPr>
          <p:cNvSpPr>
            <a:spLocks noGrp="1"/>
          </p:cNvSpPr>
          <p:nvPr>
            <p:ph type="ftr" sz="quarter" idx="11"/>
          </p:nvPr>
        </p:nvSpPr>
        <p:spPr/>
        <p:txBody>
          <a:bodyPr/>
          <a:lstStyle/>
          <a:p>
            <a:r>
              <a:rPr lang="en-GB"/>
              <a:t>International Cognitive Science Group 2021</a:t>
            </a:r>
          </a:p>
        </p:txBody>
      </p:sp>
    </p:spTree>
    <p:extLst>
      <p:ext uri="{BB962C8B-B14F-4D97-AF65-F5344CB8AC3E}">
        <p14:creationId xmlns:p14="http://schemas.microsoft.com/office/powerpoint/2010/main" val="28928184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0253D-D494-494F-9EBE-6B52030ABD4A}"/>
              </a:ext>
            </a:extLst>
          </p:cNvPr>
          <p:cNvSpPr>
            <a:spLocks noGrp="1"/>
          </p:cNvSpPr>
          <p:nvPr>
            <p:ph type="title"/>
          </p:nvPr>
        </p:nvSpPr>
        <p:spPr/>
        <p:txBody>
          <a:bodyPr>
            <a:normAutofit/>
          </a:bodyPr>
          <a:lstStyle/>
          <a:p>
            <a:pPr algn="ctr"/>
            <a:r>
              <a:rPr lang="en-GB" sz="3200" b="1"/>
              <a:t>Why International Diversity?</a:t>
            </a:r>
          </a:p>
        </p:txBody>
      </p:sp>
      <p:sp>
        <p:nvSpPr>
          <p:cNvPr id="3" name="Content Placeholder 2">
            <a:extLst>
              <a:ext uri="{FF2B5EF4-FFF2-40B4-BE49-F238E27FC236}">
                <a16:creationId xmlns:a16="http://schemas.microsoft.com/office/drawing/2014/main" id="{79DCD106-D793-AF43-A198-FC9E2A3FA604}"/>
              </a:ext>
            </a:extLst>
          </p:cNvPr>
          <p:cNvSpPr>
            <a:spLocks noGrp="1"/>
          </p:cNvSpPr>
          <p:nvPr>
            <p:ph idx="1"/>
          </p:nvPr>
        </p:nvSpPr>
        <p:spPr/>
        <p:txBody>
          <a:bodyPr/>
          <a:lstStyle/>
          <a:p>
            <a:r>
              <a:rPr lang="en-GB"/>
              <a:t>Biased distribution of authors, reviewers and editors in ‘international’ journals</a:t>
            </a:r>
          </a:p>
          <a:p>
            <a:r>
              <a:rPr lang="en-GB"/>
              <a:t>Increase in reviewer fatigue</a:t>
            </a:r>
          </a:p>
          <a:p>
            <a:r>
              <a:rPr lang="en-GB"/>
              <a:t>Limited epistemic diversity</a:t>
            </a:r>
          </a:p>
        </p:txBody>
      </p:sp>
      <p:sp>
        <p:nvSpPr>
          <p:cNvPr id="4" name="Footer Placeholder 3">
            <a:extLst>
              <a:ext uri="{FF2B5EF4-FFF2-40B4-BE49-F238E27FC236}">
                <a16:creationId xmlns:a16="http://schemas.microsoft.com/office/drawing/2014/main" id="{10FFA2F5-7305-9049-9370-62398D86D397}"/>
              </a:ext>
            </a:extLst>
          </p:cNvPr>
          <p:cNvSpPr>
            <a:spLocks noGrp="1"/>
          </p:cNvSpPr>
          <p:nvPr>
            <p:ph type="ftr" sz="quarter" idx="11"/>
          </p:nvPr>
        </p:nvSpPr>
        <p:spPr/>
        <p:txBody>
          <a:bodyPr/>
          <a:lstStyle/>
          <a:p>
            <a:r>
              <a:rPr lang="en-GB"/>
              <a:t>International Cognitive Science Group 2021</a:t>
            </a:r>
          </a:p>
        </p:txBody>
      </p:sp>
    </p:spTree>
    <p:extLst>
      <p:ext uri="{BB962C8B-B14F-4D97-AF65-F5344CB8AC3E}">
        <p14:creationId xmlns:p14="http://schemas.microsoft.com/office/powerpoint/2010/main" val="501183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8457E2-E864-024D-A918-7C4C8BF87A7C}"/>
              </a:ext>
            </a:extLst>
          </p:cNvPr>
          <p:cNvSpPr>
            <a:spLocks noGrp="1"/>
          </p:cNvSpPr>
          <p:nvPr>
            <p:ph type="ftr" sz="quarter" idx="11"/>
          </p:nvPr>
        </p:nvSpPr>
        <p:spPr/>
        <p:txBody>
          <a:bodyPr/>
          <a:lstStyle/>
          <a:p>
            <a:r>
              <a:rPr lang="en-GB"/>
              <a:t>International Cognitive Science Group 2021</a:t>
            </a:r>
          </a:p>
        </p:txBody>
      </p:sp>
      <p:sp>
        <p:nvSpPr>
          <p:cNvPr id="10" name="TextBox 9">
            <a:extLst>
              <a:ext uri="{FF2B5EF4-FFF2-40B4-BE49-F238E27FC236}">
                <a16:creationId xmlns:a16="http://schemas.microsoft.com/office/drawing/2014/main" id="{39A05A54-3894-6B42-9E64-99969B3EC5F1}"/>
              </a:ext>
            </a:extLst>
          </p:cNvPr>
          <p:cNvSpPr txBox="1"/>
          <p:nvPr/>
        </p:nvSpPr>
        <p:spPr>
          <a:xfrm>
            <a:off x="0" y="6519446"/>
            <a:ext cx="5460149" cy="338554"/>
          </a:xfrm>
          <a:prstGeom prst="rect">
            <a:avLst/>
          </a:prstGeom>
          <a:noFill/>
        </p:spPr>
        <p:txBody>
          <a:bodyPr wrap="none" rtlCol="0">
            <a:spAutoFit/>
          </a:bodyPr>
          <a:lstStyle/>
          <a:p>
            <a:r>
              <a:rPr lang="en-GB" sz="1600">
                <a:latin typeface="Verdana Pro" panose="020B0604030504040204" pitchFamily="34" charset="0"/>
              </a:rPr>
              <a:t>Publons Global State of Peer Review Report (2018)</a:t>
            </a:r>
          </a:p>
        </p:txBody>
      </p:sp>
      <p:grpSp>
        <p:nvGrpSpPr>
          <p:cNvPr id="15" name="Group 14">
            <a:extLst>
              <a:ext uri="{FF2B5EF4-FFF2-40B4-BE49-F238E27FC236}">
                <a16:creationId xmlns:a16="http://schemas.microsoft.com/office/drawing/2014/main" id="{4DBE9A68-2E78-4E43-8A2C-1DC4FCA36944}"/>
              </a:ext>
            </a:extLst>
          </p:cNvPr>
          <p:cNvGrpSpPr/>
          <p:nvPr/>
        </p:nvGrpSpPr>
        <p:grpSpPr>
          <a:xfrm>
            <a:off x="2042615" y="622300"/>
            <a:ext cx="8106770" cy="5851870"/>
            <a:chOff x="2042615" y="622300"/>
            <a:chExt cx="8106770" cy="5851870"/>
          </a:xfrm>
        </p:grpSpPr>
        <p:pic>
          <p:nvPicPr>
            <p:cNvPr id="3" name="Picture 2">
              <a:extLst>
                <a:ext uri="{FF2B5EF4-FFF2-40B4-BE49-F238E27FC236}">
                  <a16:creationId xmlns:a16="http://schemas.microsoft.com/office/drawing/2014/main" id="{F664B921-F717-5947-B524-5F550FFE9049}"/>
                </a:ext>
              </a:extLst>
            </p:cNvPr>
            <p:cNvPicPr>
              <a:picLocks noChangeAspect="1"/>
            </p:cNvPicPr>
            <p:nvPr/>
          </p:nvPicPr>
          <p:blipFill>
            <a:blip r:embed="rId3"/>
            <a:stretch>
              <a:fillRect/>
            </a:stretch>
          </p:blipFill>
          <p:spPr>
            <a:xfrm>
              <a:off x="2042615" y="809298"/>
              <a:ext cx="8106770" cy="5664872"/>
            </a:xfrm>
            <a:prstGeom prst="rect">
              <a:avLst/>
            </a:prstGeom>
          </p:spPr>
        </p:pic>
        <p:sp>
          <p:nvSpPr>
            <p:cNvPr id="11" name="TextBox 10">
              <a:extLst>
                <a:ext uri="{FF2B5EF4-FFF2-40B4-BE49-F238E27FC236}">
                  <a16:creationId xmlns:a16="http://schemas.microsoft.com/office/drawing/2014/main" id="{978A19C5-A825-5A43-8841-36BA0D42A8CC}"/>
                </a:ext>
              </a:extLst>
            </p:cNvPr>
            <p:cNvSpPr txBox="1"/>
            <p:nvPr/>
          </p:nvSpPr>
          <p:spPr>
            <a:xfrm>
              <a:off x="4419600" y="622300"/>
              <a:ext cx="1308100" cy="738664"/>
            </a:xfrm>
            <a:prstGeom prst="rect">
              <a:avLst/>
            </a:prstGeom>
            <a:solidFill>
              <a:schemeClr val="bg1"/>
            </a:solidFill>
          </p:spPr>
          <p:txBody>
            <a:bodyPr wrap="square" rtlCol="0">
              <a:spAutoFit/>
            </a:bodyPr>
            <a:lstStyle/>
            <a:p>
              <a:r>
                <a:rPr lang="en-GB" sz="1400" b="1">
                  <a:latin typeface="Verdana Pro" panose="020B0604030504040204" pitchFamily="34" charset="0"/>
                </a:rPr>
                <a:t>Supply</a:t>
              </a:r>
              <a:r>
                <a:rPr lang="en-GB" sz="1400">
                  <a:latin typeface="Verdana Pro" panose="020B0604030504040204" pitchFamily="34" charset="0"/>
                </a:rPr>
                <a:t> = </a:t>
              </a:r>
            </a:p>
            <a:p>
              <a:r>
                <a:rPr lang="en-GB" sz="1400">
                  <a:latin typeface="Verdana Pro" panose="020B0604030504040204" pitchFamily="34" charset="0"/>
                </a:rPr>
                <a:t>reviews </a:t>
              </a:r>
            </a:p>
            <a:p>
              <a:r>
                <a:rPr lang="en-GB" sz="1400">
                  <a:latin typeface="Verdana Pro" panose="020B0604030504040204" pitchFamily="34" charset="0"/>
                </a:rPr>
                <a:t>completed</a:t>
              </a:r>
            </a:p>
          </p:txBody>
        </p:sp>
        <p:sp>
          <p:nvSpPr>
            <p:cNvPr id="12" name="TextBox 11">
              <a:extLst>
                <a:ext uri="{FF2B5EF4-FFF2-40B4-BE49-F238E27FC236}">
                  <a16:creationId xmlns:a16="http://schemas.microsoft.com/office/drawing/2014/main" id="{25494483-0463-6748-8CE0-C7A00BDF9D15}"/>
                </a:ext>
              </a:extLst>
            </p:cNvPr>
            <p:cNvSpPr txBox="1"/>
            <p:nvPr/>
          </p:nvSpPr>
          <p:spPr>
            <a:xfrm>
              <a:off x="6019800" y="622300"/>
              <a:ext cx="1676400" cy="738664"/>
            </a:xfrm>
            <a:prstGeom prst="rect">
              <a:avLst/>
            </a:prstGeom>
            <a:solidFill>
              <a:schemeClr val="bg1"/>
            </a:solidFill>
          </p:spPr>
          <p:txBody>
            <a:bodyPr wrap="square" rtlCol="0">
              <a:spAutoFit/>
            </a:bodyPr>
            <a:lstStyle/>
            <a:p>
              <a:r>
                <a:rPr lang="en-GB" sz="1400" b="1">
                  <a:latin typeface="Verdana Pro" panose="020B0604030504040204" pitchFamily="34" charset="0"/>
                </a:rPr>
                <a:t>Demand</a:t>
              </a:r>
              <a:r>
                <a:rPr lang="en-GB" sz="1400">
                  <a:latin typeface="Verdana Pro" panose="020B0604030504040204" pitchFamily="34" charset="0"/>
                </a:rPr>
                <a:t> = </a:t>
              </a:r>
            </a:p>
            <a:p>
              <a:r>
                <a:rPr lang="en-GB" sz="1400">
                  <a:latin typeface="Verdana Pro" panose="020B0604030504040204" pitchFamily="34" charset="0"/>
                </a:rPr>
                <a:t>manuscripts</a:t>
              </a:r>
            </a:p>
            <a:p>
              <a:r>
                <a:rPr lang="en-GB" sz="1400">
                  <a:latin typeface="Verdana Pro" panose="020B0604030504040204" pitchFamily="34" charset="0"/>
                </a:rPr>
                <a:t>submitted</a:t>
              </a:r>
            </a:p>
          </p:txBody>
        </p:sp>
        <p:sp>
          <p:nvSpPr>
            <p:cNvPr id="13" name="TextBox 12">
              <a:extLst>
                <a:ext uri="{FF2B5EF4-FFF2-40B4-BE49-F238E27FC236}">
                  <a16:creationId xmlns:a16="http://schemas.microsoft.com/office/drawing/2014/main" id="{1B96698C-F4F0-9C4E-AB77-F5EFAC000F7C}"/>
                </a:ext>
              </a:extLst>
            </p:cNvPr>
            <p:cNvSpPr txBox="1"/>
            <p:nvPr/>
          </p:nvSpPr>
          <p:spPr>
            <a:xfrm rot="16200000">
              <a:off x="597499" y="3231477"/>
              <a:ext cx="3841116" cy="369332"/>
            </a:xfrm>
            <a:prstGeom prst="rect">
              <a:avLst/>
            </a:prstGeom>
            <a:solidFill>
              <a:schemeClr val="bg1"/>
            </a:solidFill>
          </p:spPr>
          <p:txBody>
            <a:bodyPr wrap="none" rtlCol="0">
              <a:spAutoFit/>
            </a:bodyPr>
            <a:lstStyle/>
            <a:p>
              <a:r>
                <a:rPr lang="en-GB" b="1">
                  <a:latin typeface="Verdana Pro" panose="020B0604030504040204" pitchFamily="34" charset="0"/>
                </a:rPr>
                <a:t>Supply of reviews (millions)</a:t>
              </a:r>
            </a:p>
          </p:txBody>
        </p:sp>
        <p:sp>
          <p:nvSpPr>
            <p:cNvPr id="14" name="TextBox 13">
              <a:extLst>
                <a:ext uri="{FF2B5EF4-FFF2-40B4-BE49-F238E27FC236}">
                  <a16:creationId xmlns:a16="http://schemas.microsoft.com/office/drawing/2014/main" id="{0949A79D-7114-C941-8B3F-5B4ACE5F0AA2}"/>
                </a:ext>
              </a:extLst>
            </p:cNvPr>
            <p:cNvSpPr txBox="1"/>
            <p:nvPr/>
          </p:nvSpPr>
          <p:spPr>
            <a:xfrm rot="16200000">
              <a:off x="7373622" y="3124200"/>
              <a:ext cx="4030270" cy="369332"/>
            </a:xfrm>
            <a:prstGeom prst="rect">
              <a:avLst/>
            </a:prstGeom>
            <a:solidFill>
              <a:schemeClr val="bg1"/>
            </a:solidFill>
          </p:spPr>
          <p:txBody>
            <a:bodyPr wrap="none" rtlCol="0">
              <a:spAutoFit/>
            </a:bodyPr>
            <a:lstStyle/>
            <a:p>
              <a:r>
                <a:rPr lang="en-GB" b="1">
                  <a:latin typeface="Verdana Pro" panose="020B0604030504040204" pitchFamily="34" charset="0"/>
                </a:rPr>
                <a:t>Demand of reviews (millions)</a:t>
              </a:r>
            </a:p>
          </p:txBody>
        </p:sp>
      </p:grpSp>
      <p:grpSp>
        <p:nvGrpSpPr>
          <p:cNvPr id="22" name="Group 21">
            <a:extLst>
              <a:ext uri="{FF2B5EF4-FFF2-40B4-BE49-F238E27FC236}">
                <a16:creationId xmlns:a16="http://schemas.microsoft.com/office/drawing/2014/main" id="{6576BB56-CC96-5A43-8BCE-95A432C88744}"/>
              </a:ext>
            </a:extLst>
          </p:cNvPr>
          <p:cNvGrpSpPr/>
          <p:nvPr/>
        </p:nvGrpSpPr>
        <p:grpSpPr>
          <a:xfrm>
            <a:off x="2643822" y="1375520"/>
            <a:ext cx="307777" cy="4101886"/>
            <a:chOff x="2643822" y="1375520"/>
            <a:chExt cx="307777" cy="4101886"/>
          </a:xfrm>
        </p:grpSpPr>
        <p:sp>
          <p:nvSpPr>
            <p:cNvPr id="16" name="TextBox 15">
              <a:extLst>
                <a:ext uri="{FF2B5EF4-FFF2-40B4-BE49-F238E27FC236}">
                  <a16:creationId xmlns:a16="http://schemas.microsoft.com/office/drawing/2014/main" id="{4B286348-EFEC-0D48-942F-4750C29A1386}"/>
                </a:ext>
              </a:extLst>
            </p:cNvPr>
            <p:cNvSpPr txBox="1"/>
            <p:nvPr/>
          </p:nvSpPr>
          <p:spPr>
            <a:xfrm rot="16200000">
              <a:off x="2648471" y="5174277"/>
              <a:ext cx="298480" cy="307777"/>
            </a:xfrm>
            <a:prstGeom prst="rect">
              <a:avLst/>
            </a:prstGeom>
            <a:solidFill>
              <a:schemeClr val="bg1"/>
            </a:solidFill>
          </p:spPr>
          <p:txBody>
            <a:bodyPr wrap="none" rtlCol="0">
              <a:spAutoFit/>
            </a:bodyPr>
            <a:lstStyle/>
            <a:p>
              <a:r>
                <a:rPr lang="en-GB" sz="1400">
                  <a:latin typeface="Verdana Pro" panose="020B0604030504040204" pitchFamily="34" charset="0"/>
                </a:rPr>
                <a:t>0</a:t>
              </a:r>
            </a:p>
          </p:txBody>
        </p:sp>
        <p:sp>
          <p:nvSpPr>
            <p:cNvPr id="17" name="TextBox 16">
              <a:extLst>
                <a:ext uri="{FF2B5EF4-FFF2-40B4-BE49-F238E27FC236}">
                  <a16:creationId xmlns:a16="http://schemas.microsoft.com/office/drawing/2014/main" id="{7D129395-5DDD-E346-A0E9-8054675BD4B4}"/>
                </a:ext>
              </a:extLst>
            </p:cNvPr>
            <p:cNvSpPr txBox="1"/>
            <p:nvPr/>
          </p:nvSpPr>
          <p:spPr>
            <a:xfrm rot="16200000">
              <a:off x="2648471" y="4462148"/>
              <a:ext cx="298480" cy="307777"/>
            </a:xfrm>
            <a:prstGeom prst="rect">
              <a:avLst/>
            </a:prstGeom>
            <a:solidFill>
              <a:schemeClr val="bg1"/>
            </a:solidFill>
          </p:spPr>
          <p:txBody>
            <a:bodyPr wrap="none" rtlCol="0">
              <a:spAutoFit/>
            </a:bodyPr>
            <a:lstStyle/>
            <a:p>
              <a:r>
                <a:rPr lang="en-GB" sz="1400">
                  <a:latin typeface="Verdana Pro" panose="020B0604030504040204" pitchFamily="34" charset="0"/>
                </a:rPr>
                <a:t>5</a:t>
              </a:r>
            </a:p>
          </p:txBody>
        </p:sp>
        <p:sp>
          <p:nvSpPr>
            <p:cNvPr id="18" name="TextBox 17">
              <a:extLst>
                <a:ext uri="{FF2B5EF4-FFF2-40B4-BE49-F238E27FC236}">
                  <a16:creationId xmlns:a16="http://schemas.microsoft.com/office/drawing/2014/main" id="{69F185D4-B253-544F-B6D4-36216B25D5C4}"/>
                </a:ext>
              </a:extLst>
            </p:cNvPr>
            <p:cNvSpPr txBox="1"/>
            <p:nvPr/>
          </p:nvSpPr>
          <p:spPr>
            <a:xfrm rot="16200000">
              <a:off x="2591565" y="3698525"/>
              <a:ext cx="412292" cy="307777"/>
            </a:xfrm>
            <a:prstGeom prst="rect">
              <a:avLst/>
            </a:prstGeom>
            <a:solidFill>
              <a:schemeClr val="bg1"/>
            </a:solidFill>
          </p:spPr>
          <p:txBody>
            <a:bodyPr wrap="square" rtlCol="0">
              <a:spAutoFit/>
            </a:bodyPr>
            <a:lstStyle/>
            <a:p>
              <a:r>
                <a:rPr lang="en-GB" sz="1400">
                  <a:latin typeface="Verdana Pro" panose="020B0604030504040204" pitchFamily="34" charset="0"/>
                </a:rPr>
                <a:t>10</a:t>
              </a:r>
            </a:p>
          </p:txBody>
        </p:sp>
        <p:sp>
          <p:nvSpPr>
            <p:cNvPr id="19" name="TextBox 18">
              <a:extLst>
                <a:ext uri="{FF2B5EF4-FFF2-40B4-BE49-F238E27FC236}">
                  <a16:creationId xmlns:a16="http://schemas.microsoft.com/office/drawing/2014/main" id="{B15FAF8F-2F7D-094F-A42E-765CA0C3CFEB}"/>
                </a:ext>
              </a:extLst>
            </p:cNvPr>
            <p:cNvSpPr txBox="1"/>
            <p:nvPr/>
          </p:nvSpPr>
          <p:spPr>
            <a:xfrm rot="16200000">
              <a:off x="2591565" y="2939077"/>
              <a:ext cx="412292" cy="307777"/>
            </a:xfrm>
            <a:prstGeom prst="rect">
              <a:avLst/>
            </a:prstGeom>
            <a:solidFill>
              <a:schemeClr val="bg1"/>
            </a:solidFill>
          </p:spPr>
          <p:txBody>
            <a:bodyPr wrap="none" rtlCol="0">
              <a:spAutoFit/>
            </a:bodyPr>
            <a:lstStyle/>
            <a:p>
              <a:r>
                <a:rPr lang="en-GB" sz="1400">
                  <a:latin typeface="Verdana Pro" panose="020B0604030504040204" pitchFamily="34" charset="0"/>
                </a:rPr>
                <a:t>15</a:t>
              </a:r>
            </a:p>
          </p:txBody>
        </p:sp>
        <p:sp>
          <p:nvSpPr>
            <p:cNvPr id="20" name="TextBox 19">
              <a:extLst>
                <a:ext uri="{FF2B5EF4-FFF2-40B4-BE49-F238E27FC236}">
                  <a16:creationId xmlns:a16="http://schemas.microsoft.com/office/drawing/2014/main" id="{CB1F5288-D93A-DB44-B1C1-BB382583E3DF}"/>
                </a:ext>
              </a:extLst>
            </p:cNvPr>
            <p:cNvSpPr txBox="1"/>
            <p:nvPr/>
          </p:nvSpPr>
          <p:spPr>
            <a:xfrm rot="16200000">
              <a:off x="2591565" y="2189777"/>
              <a:ext cx="412292" cy="307777"/>
            </a:xfrm>
            <a:prstGeom prst="rect">
              <a:avLst/>
            </a:prstGeom>
            <a:solidFill>
              <a:schemeClr val="bg1"/>
            </a:solidFill>
          </p:spPr>
          <p:txBody>
            <a:bodyPr wrap="square" rtlCol="0">
              <a:spAutoFit/>
            </a:bodyPr>
            <a:lstStyle/>
            <a:p>
              <a:r>
                <a:rPr lang="en-GB" sz="1400">
                  <a:latin typeface="Verdana Pro" panose="020B0604030504040204" pitchFamily="34" charset="0"/>
                </a:rPr>
                <a:t>20</a:t>
              </a:r>
            </a:p>
          </p:txBody>
        </p:sp>
        <p:sp>
          <p:nvSpPr>
            <p:cNvPr id="21" name="TextBox 20">
              <a:extLst>
                <a:ext uri="{FF2B5EF4-FFF2-40B4-BE49-F238E27FC236}">
                  <a16:creationId xmlns:a16="http://schemas.microsoft.com/office/drawing/2014/main" id="{7F053EE6-F98E-C649-BAB5-78C3CAECB854}"/>
                </a:ext>
              </a:extLst>
            </p:cNvPr>
            <p:cNvSpPr txBox="1"/>
            <p:nvPr/>
          </p:nvSpPr>
          <p:spPr>
            <a:xfrm rot="16200000">
              <a:off x="2591565" y="1427777"/>
              <a:ext cx="412292" cy="307777"/>
            </a:xfrm>
            <a:prstGeom prst="rect">
              <a:avLst/>
            </a:prstGeom>
            <a:solidFill>
              <a:schemeClr val="bg1"/>
            </a:solidFill>
          </p:spPr>
          <p:txBody>
            <a:bodyPr wrap="none" rtlCol="0">
              <a:spAutoFit/>
            </a:bodyPr>
            <a:lstStyle/>
            <a:p>
              <a:r>
                <a:rPr lang="en-GB" sz="1400">
                  <a:latin typeface="Verdana Pro" panose="020B0604030504040204" pitchFamily="34" charset="0"/>
                </a:rPr>
                <a:t>25</a:t>
              </a:r>
            </a:p>
          </p:txBody>
        </p:sp>
      </p:grpSp>
      <p:grpSp>
        <p:nvGrpSpPr>
          <p:cNvPr id="23" name="Group 22">
            <a:extLst>
              <a:ext uri="{FF2B5EF4-FFF2-40B4-BE49-F238E27FC236}">
                <a16:creationId xmlns:a16="http://schemas.microsoft.com/office/drawing/2014/main" id="{87B0E402-8A41-3D45-BA91-A9B77EB95BF3}"/>
              </a:ext>
            </a:extLst>
          </p:cNvPr>
          <p:cNvGrpSpPr/>
          <p:nvPr/>
        </p:nvGrpSpPr>
        <p:grpSpPr>
          <a:xfrm>
            <a:off x="8996300" y="1304337"/>
            <a:ext cx="307778" cy="4191655"/>
            <a:chOff x="2643822" y="1285751"/>
            <a:chExt cx="307778" cy="4191655"/>
          </a:xfrm>
        </p:grpSpPr>
        <p:sp>
          <p:nvSpPr>
            <p:cNvPr id="24" name="TextBox 23">
              <a:extLst>
                <a:ext uri="{FF2B5EF4-FFF2-40B4-BE49-F238E27FC236}">
                  <a16:creationId xmlns:a16="http://schemas.microsoft.com/office/drawing/2014/main" id="{10C5A10F-A66B-6541-B2C3-0F970E105B1D}"/>
                </a:ext>
              </a:extLst>
            </p:cNvPr>
            <p:cNvSpPr txBox="1"/>
            <p:nvPr/>
          </p:nvSpPr>
          <p:spPr>
            <a:xfrm rot="16200000">
              <a:off x="2648471" y="5174277"/>
              <a:ext cx="298480" cy="307777"/>
            </a:xfrm>
            <a:prstGeom prst="rect">
              <a:avLst/>
            </a:prstGeom>
            <a:solidFill>
              <a:schemeClr val="bg1"/>
            </a:solidFill>
          </p:spPr>
          <p:txBody>
            <a:bodyPr wrap="none" rtlCol="0">
              <a:spAutoFit/>
            </a:bodyPr>
            <a:lstStyle/>
            <a:p>
              <a:r>
                <a:rPr lang="en-GB" sz="1400">
                  <a:latin typeface="Verdana Pro" panose="020B0604030504040204" pitchFamily="34" charset="0"/>
                </a:rPr>
                <a:t>0</a:t>
              </a:r>
            </a:p>
          </p:txBody>
        </p:sp>
        <p:sp>
          <p:nvSpPr>
            <p:cNvPr id="25" name="TextBox 24">
              <a:extLst>
                <a:ext uri="{FF2B5EF4-FFF2-40B4-BE49-F238E27FC236}">
                  <a16:creationId xmlns:a16="http://schemas.microsoft.com/office/drawing/2014/main" id="{2E7BAB48-FC8D-C649-A495-3C58DED6AFF5}"/>
                </a:ext>
              </a:extLst>
            </p:cNvPr>
            <p:cNvSpPr txBox="1"/>
            <p:nvPr/>
          </p:nvSpPr>
          <p:spPr>
            <a:xfrm rot="16200000">
              <a:off x="2558703" y="4462148"/>
              <a:ext cx="478016" cy="307777"/>
            </a:xfrm>
            <a:prstGeom prst="rect">
              <a:avLst/>
            </a:prstGeom>
            <a:solidFill>
              <a:schemeClr val="bg1"/>
            </a:solidFill>
          </p:spPr>
          <p:txBody>
            <a:bodyPr wrap="none" rtlCol="0">
              <a:spAutoFit/>
            </a:bodyPr>
            <a:lstStyle/>
            <a:p>
              <a:r>
                <a:rPr lang="en-GB" sz="1400">
                  <a:latin typeface="Verdana Pro" panose="020B0604030504040204" pitchFamily="34" charset="0"/>
                </a:rPr>
                <a:t>2.5</a:t>
              </a:r>
            </a:p>
          </p:txBody>
        </p:sp>
        <p:sp>
          <p:nvSpPr>
            <p:cNvPr id="26" name="TextBox 25">
              <a:extLst>
                <a:ext uri="{FF2B5EF4-FFF2-40B4-BE49-F238E27FC236}">
                  <a16:creationId xmlns:a16="http://schemas.microsoft.com/office/drawing/2014/main" id="{398D40EF-4D9B-D844-BEEA-2BDBC779310A}"/>
                </a:ext>
              </a:extLst>
            </p:cNvPr>
            <p:cNvSpPr txBox="1"/>
            <p:nvPr/>
          </p:nvSpPr>
          <p:spPr>
            <a:xfrm rot="16200000">
              <a:off x="2591565" y="3698525"/>
              <a:ext cx="412292" cy="307777"/>
            </a:xfrm>
            <a:prstGeom prst="rect">
              <a:avLst/>
            </a:prstGeom>
            <a:solidFill>
              <a:schemeClr val="bg1"/>
            </a:solidFill>
          </p:spPr>
          <p:txBody>
            <a:bodyPr wrap="square" rtlCol="0">
              <a:spAutoFit/>
            </a:bodyPr>
            <a:lstStyle/>
            <a:p>
              <a:r>
                <a:rPr lang="en-GB" sz="1400">
                  <a:latin typeface="Verdana Pro" panose="020B0604030504040204" pitchFamily="34" charset="0"/>
                </a:rPr>
                <a:t>5</a:t>
              </a:r>
            </a:p>
          </p:txBody>
        </p:sp>
        <p:sp>
          <p:nvSpPr>
            <p:cNvPr id="27" name="TextBox 26">
              <a:extLst>
                <a:ext uri="{FF2B5EF4-FFF2-40B4-BE49-F238E27FC236}">
                  <a16:creationId xmlns:a16="http://schemas.microsoft.com/office/drawing/2014/main" id="{E5CA94B9-5B31-434D-84BE-35DC940E0C26}"/>
                </a:ext>
              </a:extLst>
            </p:cNvPr>
            <p:cNvSpPr txBox="1"/>
            <p:nvPr/>
          </p:nvSpPr>
          <p:spPr>
            <a:xfrm rot="16200000">
              <a:off x="2558703" y="2939077"/>
              <a:ext cx="478016" cy="307777"/>
            </a:xfrm>
            <a:prstGeom prst="rect">
              <a:avLst/>
            </a:prstGeom>
            <a:solidFill>
              <a:schemeClr val="bg1"/>
            </a:solidFill>
          </p:spPr>
          <p:txBody>
            <a:bodyPr wrap="none" rtlCol="0">
              <a:spAutoFit/>
            </a:bodyPr>
            <a:lstStyle/>
            <a:p>
              <a:r>
                <a:rPr lang="en-GB" sz="1400">
                  <a:latin typeface="Verdana Pro" panose="020B0604030504040204" pitchFamily="34" charset="0"/>
                </a:rPr>
                <a:t>7.5</a:t>
              </a:r>
            </a:p>
          </p:txBody>
        </p:sp>
        <p:sp>
          <p:nvSpPr>
            <p:cNvPr id="28" name="TextBox 27">
              <a:extLst>
                <a:ext uri="{FF2B5EF4-FFF2-40B4-BE49-F238E27FC236}">
                  <a16:creationId xmlns:a16="http://schemas.microsoft.com/office/drawing/2014/main" id="{C71F6AD1-11CB-FF44-BACC-A6083D7E410D}"/>
                </a:ext>
              </a:extLst>
            </p:cNvPr>
            <p:cNvSpPr txBox="1"/>
            <p:nvPr/>
          </p:nvSpPr>
          <p:spPr>
            <a:xfrm rot="16200000">
              <a:off x="2591565" y="2189777"/>
              <a:ext cx="412292" cy="307777"/>
            </a:xfrm>
            <a:prstGeom prst="rect">
              <a:avLst/>
            </a:prstGeom>
            <a:solidFill>
              <a:schemeClr val="bg1"/>
            </a:solidFill>
          </p:spPr>
          <p:txBody>
            <a:bodyPr wrap="square" rtlCol="0">
              <a:spAutoFit/>
            </a:bodyPr>
            <a:lstStyle/>
            <a:p>
              <a:r>
                <a:rPr lang="en-GB" sz="1400">
                  <a:latin typeface="Verdana Pro" panose="020B0604030504040204" pitchFamily="34" charset="0"/>
                </a:rPr>
                <a:t>10</a:t>
              </a:r>
            </a:p>
          </p:txBody>
        </p:sp>
        <p:sp>
          <p:nvSpPr>
            <p:cNvPr id="29" name="TextBox 28">
              <a:extLst>
                <a:ext uri="{FF2B5EF4-FFF2-40B4-BE49-F238E27FC236}">
                  <a16:creationId xmlns:a16="http://schemas.microsoft.com/office/drawing/2014/main" id="{FB4F983D-B056-DE49-8B3F-4DE935ED7C2E}"/>
                </a:ext>
              </a:extLst>
            </p:cNvPr>
            <p:cNvSpPr txBox="1"/>
            <p:nvPr/>
          </p:nvSpPr>
          <p:spPr>
            <a:xfrm rot="16200000">
              <a:off x="2501797" y="1427777"/>
              <a:ext cx="591829" cy="307777"/>
            </a:xfrm>
            <a:prstGeom prst="rect">
              <a:avLst/>
            </a:prstGeom>
            <a:solidFill>
              <a:schemeClr val="bg1"/>
            </a:solidFill>
          </p:spPr>
          <p:txBody>
            <a:bodyPr wrap="none" rtlCol="0">
              <a:spAutoFit/>
            </a:bodyPr>
            <a:lstStyle/>
            <a:p>
              <a:r>
                <a:rPr lang="en-GB" sz="1400">
                  <a:latin typeface="Verdana Pro" panose="020B0604030504040204" pitchFamily="34" charset="0"/>
                </a:rPr>
                <a:t>12.5</a:t>
              </a:r>
            </a:p>
          </p:txBody>
        </p:sp>
      </p:grpSp>
      <p:sp>
        <p:nvSpPr>
          <p:cNvPr id="30" name="TextBox 29">
            <a:extLst>
              <a:ext uri="{FF2B5EF4-FFF2-40B4-BE49-F238E27FC236}">
                <a16:creationId xmlns:a16="http://schemas.microsoft.com/office/drawing/2014/main" id="{5B6B04EA-7074-F841-BEF2-CC5B9C01ADD6}"/>
              </a:ext>
            </a:extLst>
          </p:cNvPr>
          <p:cNvSpPr txBox="1"/>
          <p:nvPr/>
        </p:nvSpPr>
        <p:spPr>
          <a:xfrm>
            <a:off x="4712678" y="1863969"/>
            <a:ext cx="3393830" cy="1569660"/>
          </a:xfrm>
          <a:prstGeom prst="rect">
            <a:avLst/>
          </a:prstGeom>
          <a:solidFill>
            <a:schemeClr val="bg1">
              <a:alpha val="56110"/>
            </a:schemeClr>
          </a:solidFill>
        </p:spPr>
        <p:txBody>
          <a:bodyPr wrap="square" rtlCol="0">
            <a:spAutoFit/>
          </a:bodyPr>
          <a:lstStyle/>
          <a:p>
            <a:r>
              <a:rPr lang="en-GB" sz="3200" b="1">
                <a:latin typeface="Verdana Pro" panose="020B0604030504040204" pitchFamily="34" charset="0"/>
              </a:rPr>
              <a:t>USA:</a:t>
            </a:r>
          </a:p>
          <a:p>
            <a:r>
              <a:rPr lang="en-GB" sz="3200" b="1">
                <a:latin typeface="Verdana Pro" panose="020B0604030504040204" pitchFamily="34" charset="0"/>
              </a:rPr>
              <a:t>33% </a:t>
            </a:r>
            <a:r>
              <a:rPr lang="en-GB" sz="3200">
                <a:latin typeface="Verdana Pro" panose="020B0604030504040204" pitchFamily="34" charset="0"/>
              </a:rPr>
              <a:t>reviews</a:t>
            </a:r>
          </a:p>
          <a:p>
            <a:r>
              <a:rPr lang="en-GB" sz="3200" b="1">
                <a:latin typeface="Verdana Pro" panose="020B0604030504040204" pitchFamily="34" charset="0"/>
              </a:rPr>
              <a:t>25% </a:t>
            </a:r>
            <a:r>
              <a:rPr lang="en-GB" sz="3200">
                <a:latin typeface="Verdana Pro" panose="020B0604030504040204" pitchFamily="34" charset="0"/>
              </a:rPr>
              <a:t>papers</a:t>
            </a:r>
          </a:p>
        </p:txBody>
      </p:sp>
      <p:sp>
        <p:nvSpPr>
          <p:cNvPr id="31" name="TextBox 30">
            <a:extLst>
              <a:ext uri="{FF2B5EF4-FFF2-40B4-BE49-F238E27FC236}">
                <a16:creationId xmlns:a16="http://schemas.microsoft.com/office/drawing/2014/main" id="{DD9852AB-7BB8-E046-B5D4-82A0CCB9FB74}"/>
              </a:ext>
            </a:extLst>
          </p:cNvPr>
          <p:cNvSpPr txBox="1"/>
          <p:nvPr/>
        </p:nvSpPr>
        <p:spPr>
          <a:xfrm>
            <a:off x="9196754" y="5890846"/>
            <a:ext cx="2089033" cy="461665"/>
          </a:xfrm>
          <a:prstGeom prst="rect">
            <a:avLst/>
          </a:prstGeom>
          <a:noFill/>
        </p:spPr>
        <p:txBody>
          <a:bodyPr wrap="none" rtlCol="0">
            <a:spAutoFit/>
          </a:bodyPr>
          <a:lstStyle/>
          <a:p>
            <a:r>
              <a:rPr lang="en-GB" sz="2400" b="1">
                <a:latin typeface="Verdana Pro" panose="020B0604030504040204" pitchFamily="34" charset="0"/>
              </a:rPr>
              <a:t>2013-2017</a:t>
            </a:r>
          </a:p>
        </p:txBody>
      </p:sp>
    </p:spTree>
    <p:extLst>
      <p:ext uri="{BB962C8B-B14F-4D97-AF65-F5344CB8AC3E}">
        <p14:creationId xmlns:p14="http://schemas.microsoft.com/office/powerpoint/2010/main" val="1161372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1FAF41-944C-DE4C-AA86-568B26595497}"/>
              </a:ext>
            </a:extLst>
          </p:cNvPr>
          <p:cNvSpPr>
            <a:spLocks noGrp="1"/>
          </p:cNvSpPr>
          <p:nvPr>
            <p:ph type="ftr" sz="quarter" idx="11"/>
          </p:nvPr>
        </p:nvSpPr>
        <p:spPr/>
        <p:txBody>
          <a:bodyPr/>
          <a:lstStyle/>
          <a:p>
            <a:r>
              <a:rPr lang="en-GB"/>
              <a:t>International Cognitive Science Group 2021</a:t>
            </a:r>
          </a:p>
        </p:txBody>
      </p:sp>
      <p:sp>
        <p:nvSpPr>
          <p:cNvPr id="5" name="TextBox 4">
            <a:extLst>
              <a:ext uri="{FF2B5EF4-FFF2-40B4-BE49-F238E27FC236}">
                <a16:creationId xmlns:a16="http://schemas.microsoft.com/office/drawing/2014/main" id="{07811424-17D0-F242-AB2E-7935821DF678}"/>
              </a:ext>
            </a:extLst>
          </p:cNvPr>
          <p:cNvSpPr txBox="1"/>
          <p:nvPr/>
        </p:nvSpPr>
        <p:spPr>
          <a:xfrm>
            <a:off x="0" y="6519446"/>
            <a:ext cx="5460149" cy="338554"/>
          </a:xfrm>
          <a:prstGeom prst="rect">
            <a:avLst/>
          </a:prstGeom>
          <a:noFill/>
        </p:spPr>
        <p:txBody>
          <a:bodyPr wrap="none" rtlCol="0">
            <a:spAutoFit/>
          </a:bodyPr>
          <a:lstStyle/>
          <a:p>
            <a:r>
              <a:rPr lang="en-GB" sz="1600">
                <a:latin typeface="Verdana Pro" panose="020B0604030504040204" pitchFamily="34" charset="0"/>
              </a:rPr>
              <a:t>Publons Global State of Peer Review Report (2018)</a:t>
            </a:r>
          </a:p>
        </p:txBody>
      </p:sp>
      <p:grpSp>
        <p:nvGrpSpPr>
          <p:cNvPr id="7" name="Group 6">
            <a:extLst>
              <a:ext uri="{FF2B5EF4-FFF2-40B4-BE49-F238E27FC236}">
                <a16:creationId xmlns:a16="http://schemas.microsoft.com/office/drawing/2014/main" id="{48C236D2-67ED-EB4C-A476-4B4F72CD60C6}"/>
              </a:ext>
            </a:extLst>
          </p:cNvPr>
          <p:cNvGrpSpPr/>
          <p:nvPr/>
        </p:nvGrpSpPr>
        <p:grpSpPr>
          <a:xfrm>
            <a:off x="0" y="0"/>
            <a:ext cx="8703958" cy="6433457"/>
            <a:chOff x="1860628" y="104172"/>
            <a:chExt cx="8401297" cy="6079886"/>
          </a:xfrm>
        </p:grpSpPr>
        <p:pic>
          <p:nvPicPr>
            <p:cNvPr id="4" name="Picture 3">
              <a:extLst>
                <a:ext uri="{FF2B5EF4-FFF2-40B4-BE49-F238E27FC236}">
                  <a16:creationId xmlns:a16="http://schemas.microsoft.com/office/drawing/2014/main" id="{A12D1D32-7705-AC4F-8752-1B92623DF180}"/>
                </a:ext>
              </a:extLst>
            </p:cNvPr>
            <p:cNvPicPr>
              <a:picLocks noChangeAspect="1"/>
            </p:cNvPicPr>
            <p:nvPr/>
          </p:nvPicPr>
          <p:blipFill>
            <a:blip r:embed="rId3"/>
            <a:stretch>
              <a:fillRect/>
            </a:stretch>
          </p:blipFill>
          <p:spPr>
            <a:xfrm>
              <a:off x="1860628" y="104172"/>
              <a:ext cx="8401297" cy="6079886"/>
            </a:xfrm>
            <a:prstGeom prst="rect">
              <a:avLst/>
            </a:prstGeom>
          </p:spPr>
        </p:pic>
        <p:pic>
          <p:nvPicPr>
            <p:cNvPr id="6" name="Picture 5">
              <a:extLst>
                <a:ext uri="{FF2B5EF4-FFF2-40B4-BE49-F238E27FC236}">
                  <a16:creationId xmlns:a16="http://schemas.microsoft.com/office/drawing/2014/main" id="{53C0B79F-1239-CA45-B376-802FF8072C36}"/>
                </a:ext>
              </a:extLst>
            </p:cNvPr>
            <p:cNvPicPr>
              <a:picLocks noChangeAspect="1"/>
            </p:cNvPicPr>
            <p:nvPr/>
          </p:nvPicPr>
          <p:blipFill>
            <a:blip r:embed="rId4"/>
            <a:stretch>
              <a:fillRect/>
            </a:stretch>
          </p:blipFill>
          <p:spPr>
            <a:xfrm>
              <a:off x="1895355" y="5555848"/>
              <a:ext cx="2590800" cy="609600"/>
            </a:xfrm>
            <a:prstGeom prst="rect">
              <a:avLst/>
            </a:prstGeom>
          </p:spPr>
        </p:pic>
      </p:grpSp>
      <p:sp>
        <p:nvSpPr>
          <p:cNvPr id="9" name="TextBox 8">
            <a:extLst>
              <a:ext uri="{FF2B5EF4-FFF2-40B4-BE49-F238E27FC236}">
                <a16:creationId xmlns:a16="http://schemas.microsoft.com/office/drawing/2014/main" id="{8B69DB2A-5A99-0F4B-AE74-6515977CA0DA}"/>
              </a:ext>
            </a:extLst>
          </p:cNvPr>
          <p:cNvSpPr txBox="1"/>
          <p:nvPr/>
        </p:nvSpPr>
        <p:spPr>
          <a:xfrm>
            <a:off x="8904157" y="1933730"/>
            <a:ext cx="3287844" cy="2308324"/>
          </a:xfrm>
          <a:prstGeom prst="rect">
            <a:avLst/>
          </a:prstGeom>
          <a:noFill/>
        </p:spPr>
        <p:txBody>
          <a:bodyPr wrap="square" rtlCol="0">
            <a:spAutoFit/>
          </a:bodyPr>
          <a:lstStyle/>
          <a:p>
            <a:r>
              <a:rPr lang="en-GB" sz="6000" b="1">
                <a:latin typeface="Verdana Pro" panose="020B0604030504040204" pitchFamily="34" charset="0"/>
              </a:rPr>
              <a:t>96.1% </a:t>
            </a:r>
          </a:p>
          <a:p>
            <a:r>
              <a:rPr lang="en-GB" sz="2800">
                <a:latin typeface="Verdana Pro" panose="020B0604030504040204" pitchFamily="34" charset="0"/>
              </a:rPr>
              <a:t>of editors are from established regions.</a:t>
            </a:r>
          </a:p>
        </p:txBody>
      </p:sp>
    </p:spTree>
    <p:extLst>
      <p:ext uri="{BB962C8B-B14F-4D97-AF65-F5344CB8AC3E}">
        <p14:creationId xmlns:p14="http://schemas.microsoft.com/office/powerpoint/2010/main" val="852628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51FAF41-944C-DE4C-AA86-568B26595497}"/>
              </a:ext>
            </a:extLst>
          </p:cNvPr>
          <p:cNvSpPr>
            <a:spLocks noGrp="1"/>
          </p:cNvSpPr>
          <p:nvPr>
            <p:ph type="ftr" sz="quarter" idx="11"/>
          </p:nvPr>
        </p:nvSpPr>
        <p:spPr/>
        <p:txBody>
          <a:bodyPr/>
          <a:lstStyle/>
          <a:p>
            <a:r>
              <a:rPr lang="en-GB"/>
              <a:t>International Cognitive Science Group 2021</a:t>
            </a:r>
          </a:p>
        </p:txBody>
      </p:sp>
      <p:pic>
        <p:nvPicPr>
          <p:cNvPr id="5" name="Picture 4">
            <a:extLst>
              <a:ext uri="{FF2B5EF4-FFF2-40B4-BE49-F238E27FC236}">
                <a16:creationId xmlns:a16="http://schemas.microsoft.com/office/drawing/2014/main" id="{B56C0FD2-091D-1048-A7EA-7478706FEFAA}"/>
              </a:ext>
            </a:extLst>
          </p:cNvPr>
          <p:cNvPicPr>
            <a:picLocks noChangeAspect="1"/>
          </p:cNvPicPr>
          <p:nvPr/>
        </p:nvPicPr>
        <p:blipFill>
          <a:blip r:embed="rId3"/>
          <a:stretch>
            <a:fillRect/>
          </a:stretch>
        </p:blipFill>
        <p:spPr>
          <a:xfrm>
            <a:off x="0" y="0"/>
            <a:ext cx="8039100" cy="6455641"/>
          </a:xfrm>
          <a:prstGeom prst="rect">
            <a:avLst/>
          </a:prstGeom>
        </p:spPr>
      </p:pic>
      <p:sp>
        <p:nvSpPr>
          <p:cNvPr id="6" name="TextBox 5">
            <a:extLst>
              <a:ext uri="{FF2B5EF4-FFF2-40B4-BE49-F238E27FC236}">
                <a16:creationId xmlns:a16="http://schemas.microsoft.com/office/drawing/2014/main" id="{506B47A3-173C-E848-AD5D-459171B82B27}"/>
              </a:ext>
            </a:extLst>
          </p:cNvPr>
          <p:cNvSpPr txBox="1"/>
          <p:nvPr/>
        </p:nvSpPr>
        <p:spPr>
          <a:xfrm>
            <a:off x="0" y="6519446"/>
            <a:ext cx="5460149" cy="338554"/>
          </a:xfrm>
          <a:prstGeom prst="rect">
            <a:avLst/>
          </a:prstGeom>
          <a:noFill/>
        </p:spPr>
        <p:txBody>
          <a:bodyPr wrap="none" rtlCol="0">
            <a:spAutoFit/>
          </a:bodyPr>
          <a:lstStyle/>
          <a:p>
            <a:r>
              <a:rPr lang="en-GB" sz="1600">
                <a:latin typeface="Verdana Pro" panose="020B0604030504040204" pitchFamily="34" charset="0"/>
              </a:rPr>
              <a:t>Publons Global State of Peer Review Report (2018)</a:t>
            </a:r>
          </a:p>
        </p:txBody>
      </p:sp>
      <p:sp>
        <p:nvSpPr>
          <p:cNvPr id="7" name="TextBox 6">
            <a:extLst>
              <a:ext uri="{FF2B5EF4-FFF2-40B4-BE49-F238E27FC236}">
                <a16:creationId xmlns:a16="http://schemas.microsoft.com/office/drawing/2014/main" id="{1D9D15F7-47DE-5248-97A6-1F0861C6601E}"/>
              </a:ext>
            </a:extLst>
          </p:cNvPr>
          <p:cNvSpPr txBox="1"/>
          <p:nvPr/>
        </p:nvSpPr>
        <p:spPr>
          <a:xfrm>
            <a:off x="8394493" y="1813810"/>
            <a:ext cx="3252864" cy="3170099"/>
          </a:xfrm>
          <a:prstGeom prst="rect">
            <a:avLst/>
          </a:prstGeom>
          <a:noFill/>
        </p:spPr>
        <p:txBody>
          <a:bodyPr wrap="square" rtlCol="0">
            <a:spAutoFit/>
          </a:bodyPr>
          <a:lstStyle/>
          <a:p>
            <a:r>
              <a:rPr lang="en-GB" sz="6000" b="1">
                <a:latin typeface="Verdana Pro" panose="020B0604030504040204" pitchFamily="34" charset="0"/>
              </a:rPr>
              <a:t>38%</a:t>
            </a:r>
            <a:r>
              <a:rPr lang="en-GB" sz="2800">
                <a:latin typeface="Verdana Pro" panose="020B0604030504040204" pitchFamily="34" charset="0"/>
              </a:rPr>
              <a:t> of all reviews involve an editor and reviewer from the same region. </a:t>
            </a:r>
          </a:p>
          <a:p>
            <a:endParaRPr lang="en-GB" sz="2800">
              <a:latin typeface="Verdana Pro" panose="020B0604030504040204" pitchFamily="34" charset="0"/>
            </a:endParaRPr>
          </a:p>
        </p:txBody>
      </p:sp>
    </p:spTree>
    <p:extLst>
      <p:ext uri="{BB962C8B-B14F-4D97-AF65-F5344CB8AC3E}">
        <p14:creationId xmlns:p14="http://schemas.microsoft.com/office/powerpoint/2010/main" val="2440366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8457E2-E864-024D-A918-7C4C8BF87A7C}"/>
              </a:ext>
            </a:extLst>
          </p:cNvPr>
          <p:cNvSpPr>
            <a:spLocks noGrp="1"/>
          </p:cNvSpPr>
          <p:nvPr>
            <p:ph type="ftr" sz="quarter" idx="11"/>
          </p:nvPr>
        </p:nvSpPr>
        <p:spPr/>
        <p:txBody>
          <a:bodyPr/>
          <a:lstStyle/>
          <a:p>
            <a:r>
              <a:rPr lang="en-GB"/>
              <a:t>International Cognitive Science Group 2021</a:t>
            </a:r>
          </a:p>
        </p:txBody>
      </p:sp>
      <p:sp>
        <p:nvSpPr>
          <p:cNvPr id="10" name="TextBox 9">
            <a:extLst>
              <a:ext uri="{FF2B5EF4-FFF2-40B4-BE49-F238E27FC236}">
                <a16:creationId xmlns:a16="http://schemas.microsoft.com/office/drawing/2014/main" id="{39A05A54-3894-6B42-9E64-99969B3EC5F1}"/>
              </a:ext>
            </a:extLst>
          </p:cNvPr>
          <p:cNvSpPr txBox="1"/>
          <p:nvPr/>
        </p:nvSpPr>
        <p:spPr>
          <a:xfrm>
            <a:off x="0" y="6519446"/>
            <a:ext cx="5460149" cy="338554"/>
          </a:xfrm>
          <a:prstGeom prst="rect">
            <a:avLst/>
          </a:prstGeom>
          <a:noFill/>
        </p:spPr>
        <p:txBody>
          <a:bodyPr wrap="none" rtlCol="0">
            <a:spAutoFit/>
          </a:bodyPr>
          <a:lstStyle/>
          <a:p>
            <a:r>
              <a:rPr lang="en-GB" sz="1600">
                <a:latin typeface="Verdana Pro" panose="020B0604030504040204" pitchFamily="34" charset="0"/>
              </a:rPr>
              <a:t>Publons Global State of Peer Review Report (2018)</a:t>
            </a:r>
          </a:p>
        </p:txBody>
      </p:sp>
      <p:grpSp>
        <p:nvGrpSpPr>
          <p:cNvPr id="15" name="Group 14">
            <a:extLst>
              <a:ext uri="{FF2B5EF4-FFF2-40B4-BE49-F238E27FC236}">
                <a16:creationId xmlns:a16="http://schemas.microsoft.com/office/drawing/2014/main" id="{4DBE9A68-2E78-4E43-8A2C-1DC4FCA36944}"/>
              </a:ext>
            </a:extLst>
          </p:cNvPr>
          <p:cNvGrpSpPr/>
          <p:nvPr/>
        </p:nvGrpSpPr>
        <p:grpSpPr>
          <a:xfrm>
            <a:off x="2042615" y="622300"/>
            <a:ext cx="8106770" cy="5851870"/>
            <a:chOff x="2042615" y="622300"/>
            <a:chExt cx="8106770" cy="5851870"/>
          </a:xfrm>
        </p:grpSpPr>
        <p:pic>
          <p:nvPicPr>
            <p:cNvPr id="3" name="Picture 2">
              <a:extLst>
                <a:ext uri="{FF2B5EF4-FFF2-40B4-BE49-F238E27FC236}">
                  <a16:creationId xmlns:a16="http://schemas.microsoft.com/office/drawing/2014/main" id="{F664B921-F717-5947-B524-5F550FFE9049}"/>
                </a:ext>
              </a:extLst>
            </p:cNvPr>
            <p:cNvPicPr>
              <a:picLocks noChangeAspect="1"/>
            </p:cNvPicPr>
            <p:nvPr/>
          </p:nvPicPr>
          <p:blipFill>
            <a:blip r:embed="rId3"/>
            <a:stretch>
              <a:fillRect/>
            </a:stretch>
          </p:blipFill>
          <p:spPr>
            <a:xfrm>
              <a:off x="2042615" y="809298"/>
              <a:ext cx="8106770" cy="5664872"/>
            </a:xfrm>
            <a:prstGeom prst="rect">
              <a:avLst/>
            </a:prstGeom>
          </p:spPr>
        </p:pic>
        <p:sp>
          <p:nvSpPr>
            <p:cNvPr id="11" name="TextBox 10">
              <a:extLst>
                <a:ext uri="{FF2B5EF4-FFF2-40B4-BE49-F238E27FC236}">
                  <a16:creationId xmlns:a16="http://schemas.microsoft.com/office/drawing/2014/main" id="{978A19C5-A825-5A43-8841-36BA0D42A8CC}"/>
                </a:ext>
              </a:extLst>
            </p:cNvPr>
            <p:cNvSpPr txBox="1"/>
            <p:nvPr/>
          </p:nvSpPr>
          <p:spPr>
            <a:xfrm>
              <a:off x="4419600" y="622300"/>
              <a:ext cx="1308100" cy="738664"/>
            </a:xfrm>
            <a:prstGeom prst="rect">
              <a:avLst/>
            </a:prstGeom>
            <a:solidFill>
              <a:schemeClr val="bg1"/>
            </a:solidFill>
          </p:spPr>
          <p:txBody>
            <a:bodyPr wrap="square" rtlCol="0">
              <a:spAutoFit/>
            </a:bodyPr>
            <a:lstStyle/>
            <a:p>
              <a:r>
                <a:rPr lang="en-GB" sz="1400" b="1">
                  <a:latin typeface="Verdana Pro" panose="020B0604030504040204" pitchFamily="34" charset="0"/>
                </a:rPr>
                <a:t>Supply</a:t>
              </a:r>
              <a:r>
                <a:rPr lang="en-GB" sz="1400">
                  <a:latin typeface="Verdana Pro" panose="020B0604030504040204" pitchFamily="34" charset="0"/>
                </a:rPr>
                <a:t> = </a:t>
              </a:r>
            </a:p>
            <a:p>
              <a:r>
                <a:rPr lang="en-GB" sz="1400">
                  <a:latin typeface="Verdana Pro" panose="020B0604030504040204" pitchFamily="34" charset="0"/>
                </a:rPr>
                <a:t>reviews </a:t>
              </a:r>
            </a:p>
            <a:p>
              <a:r>
                <a:rPr lang="en-GB" sz="1400">
                  <a:latin typeface="Verdana Pro" panose="020B0604030504040204" pitchFamily="34" charset="0"/>
                </a:rPr>
                <a:t>completed</a:t>
              </a:r>
            </a:p>
          </p:txBody>
        </p:sp>
        <p:sp>
          <p:nvSpPr>
            <p:cNvPr id="12" name="TextBox 11">
              <a:extLst>
                <a:ext uri="{FF2B5EF4-FFF2-40B4-BE49-F238E27FC236}">
                  <a16:creationId xmlns:a16="http://schemas.microsoft.com/office/drawing/2014/main" id="{25494483-0463-6748-8CE0-C7A00BDF9D15}"/>
                </a:ext>
              </a:extLst>
            </p:cNvPr>
            <p:cNvSpPr txBox="1"/>
            <p:nvPr/>
          </p:nvSpPr>
          <p:spPr>
            <a:xfrm>
              <a:off x="6019800" y="622300"/>
              <a:ext cx="1676400" cy="738664"/>
            </a:xfrm>
            <a:prstGeom prst="rect">
              <a:avLst/>
            </a:prstGeom>
            <a:solidFill>
              <a:schemeClr val="bg1"/>
            </a:solidFill>
          </p:spPr>
          <p:txBody>
            <a:bodyPr wrap="square" rtlCol="0">
              <a:spAutoFit/>
            </a:bodyPr>
            <a:lstStyle/>
            <a:p>
              <a:r>
                <a:rPr lang="en-GB" sz="1400" b="1">
                  <a:latin typeface="Verdana Pro" panose="020B0604030504040204" pitchFamily="34" charset="0"/>
                </a:rPr>
                <a:t>Demand</a:t>
              </a:r>
              <a:r>
                <a:rPr lang="en-GB" sz="1400">
                  <a:latin typeface="Verdana Pro" panose="020B0604030504040204" pitchFamily="34" charset="0"/>
                </a:rPr>
                <a:t> = </a:t>
              </a:r>
            </a:p>
            <a:p>
              <a:r>
                <a:rPr lang="en-GB" sz="1400">
                  <a:latin typeface="Verdana Pro" panose="020B0604030504040204" pitchFamily="34" charset="0"/>
                </a:rPr>
                <a:t>manuscripts</a:t>
              </a:r>
            </a:p>
            <a:p>
              <a:r>
                <a:rPr lang="en-GB" sz="1400">
                  <a:latin typeface="Verdana Pro" panose="020B0604030504040204" pitchFamily="34" charset="0"/>
                </a:rPr>
                <a:t>submitted</a:t>
              </a:r>
            </a:p>
          </p:txBody>
        </p:sp>
        <p:sp>
          <p:nvSpPr>
            <p:cNvPr id="13" name="TextBox 12">
              <a:extLst>
                <a:ext uri="{FF2B5EF4-FFF2-40B4-BE49-F238E27FC236}">
                  <a16:creationId xmlns:a16="http://schemas.microsoft.com/office/drawing/2014/main" id="{1B96698C-F4F0-9C4E-AB77-F5EFAC000F7C}"/>
                </a:ext>
              </a:extLst>
            </p:cNvPr>
            <p:cNvSpPr txBox="1"/>
            <p:nvPr/>
          </p:nvSpPr>
          <p:spPr>
            <a:xfrm rot="16200000">
              <a:off x="597499" y="3231477"/>
              <a:ext cx="3841116" cy="369332"/>
            </a:xfrm>
            <a:prstGeom prst="rect">
              <a:avLst/>
            </a:prstGeom>
            <a:solidFill>
              <a:schemeClr val="bg1"/>
            </a:solidFill>
          </p:spPr>
          <p:txBody>
            <a:bodyPr wrap="none" rtlCol="0">
              <a:spAutoFit/>
            </a:bodyPr>
            <a:lstStyle/>
            <a:p>
              <a:r>
                <a:rPr lang="en-GB" b="1">
                  <a:solidFill>
                    <a:schemeClr val="bg1">
                      <a:lumMod val="50000"/>
                    </a:schemeClr>
                  </a:solidFill>
                  <a:latin typeface="Verdana Pro" panose="020B0604030504040204" pitchFamily="34" charset="0"/>
                </a:rPr>
                <a:t>Supply of reviews (millions)</a:t>
              </a:r>
            </a:p>
          </p:txBody>
        </p:sp>
        <p:sp>
          <p:nvSpPr>
            <p:cNvPr id="14" name="TextBox 13">
              <a:extLst>
                <a:ext uri="{FF2B5EF4-FFF2-40B4-BE49-F238E27FC236}">
                  <a16:creationId xmlns:a16="http://schemas.microsoft.com/office/drawing/2014/main" id="{0949A79D-7114-C941-8B3F-5B4ACE5F0AA2}"/>
                </a:ext>
              </a:extLst>
            </p:cNvPr>
            <p:cNvSpPr txBox="1"/>
            <p:nvPr/>
          </p:nvSpPr>
          <p:spPr>
            <a:xfrm rot="16200000">
              <a:off x="7373622" y="3124200"/>
              <a:ext cx="4030270" cy="369332"/>
            </a:xfrm>
            <a:prstGeom prst="rect">
              <a:avLst/>
            </a:prstGeom>
            <a:solidFill>
              <a:schemeClr val="bg1"/>
            </a:solidFill>
          </p:spPr>
          <p:txBody>
            <a:bodyPr wrap="none" rtlCol="0">
              <a:spAutoFit/>
            </a:bodyPr>
            <a:lstStyle/>
            <a:p>
              <a:r>
                <a:rPr lang="en-GB" b="1">
                  <a:solidFill>
                    <a:schemeClr val="bg1">
                      <a:lumMod val="50000"/>
                    </a:schemeClr>
                  </a:solidFill>
                  <a:latin typeface="Verdana Pro" panose="020B0604030504040204" pitchFamily="34" charset="0"/>
                </a:rPr>
                <a:t>Demand of reviews (millions)</a:t>
              </a:r>
            </a:p>
          </p:txBody>
        </p:sp>
      </p:grpSp>
      <p:grpSp>
        <p:nvGrpSpPr>
          <p:cNvPr id="22" name="Group 21">
            <a:extLst>
              <a:ext uri="{FF2B5EF4-FFF2-40B4-BE49-F238E27FC236}">
                <a16:creationId xmlns:a16="http://schemas.microsoft.com/office/drawing/2014/main" id="{6576BB56-CC96-5A43-8BCE-95A432C88744}"/>
              </a:ext>
            </a:extLst>
          </p:cNvPr>
          <p:cNvGrpSpPr/>
          <p:nvPr/>
        </p:nvGrpSpPr>
        <p:grpSpPr>
          <a:xfrm>
            <a:off x="2643822" y="1375520"/>
            <a:ext cx="307777" cy="4101886"/>
            <a:chOff x="2643822" y="1375520"/>
            <a:chExt cx="307777" cy="4101886"/>
          </a:xfrm>
        </p:grpSpPr>
        <p:sp>
          <p:nvSpPr>
            <p:cNvPr id="16" name="TextBox 15">
              <a:extLst>
                <a:ext uri="{FF2B5EF4-FFF2-40B4-BE49-F238E27FC236}">
                  <a16:creationId xmlns:a16="http://schemas.microsoft.com/office/drawing/2014/main" id="{4B286348-EFEC-0D48-942F-4750C29A1386}"/>
                </a:ext>
              </a:extLst>
            </p:cNvPr>
            <p:cNvSpPr txBox="1"/>
            <p:nvPr/>
          </p:nvSpPr>
          <p:spPr>
            <a:xfrm rot="16200000">
              <a:off x="2648471" y="5174277"/>
              <a:ext cx="298480" cy="307777"/>
            </a:xfrm>
            <a:prstGeom prst="rect">
              <a:avLst/>
            </a:prstGeom>
            <a:solidFill>
              <a:schemeClr val="bg1"/>
            </a:solidFill>
          </p:spPr>
          <p:txBody>
            <a:bodyPr wrap="none" rtlCol="0">
              <a:spAutoFit/>
            </a:bodyPr>
            <a:lstStyle/>
            <a:p>
              <a:r>
                <a:rPr lang="en-GB" sz="1400">
                  <a:latin typeface="Verdana Pro" panose="020B0604030504040204" pitchFamily="34" charset="0"/>
                </a:rPr>
                <a:t>0</a:t>
              </a:r>
            </a:p>
          </p:txBody>
        </p:sp>
        <p:sp>
          <p:nvSpPr>
            <p:cNvPr id="17" name="TextBox 16">
              <a:extLst>
                <a:ext uri="{FF2B5EF4-FFF2-40B4-BE49-F238E27FC236}">
                  <a16:creationId xmlns:a16="http://schemas.microsoft.com/office/drawing/2014/main" id="{7D129395-5DDD-E346-A0E9-8054675BD4B4}"/>
                </a:ext>
              </a:extLst>
            </p:cNvPr>
            <p:cNvSpPr txBox="1"/>
            <p:nvPr/>
          </p:nvSpPr>
          <p:spPr>
            <a:xfrm rot="16200000">
              <a:off x="2648471" y="4462148"/>
              <a:ext cx="298480" cy="307777"/>
            </a:xfrm>
            <a:prstGeom prst="rect">
              <a:avLst/>
            </a:prstGeom>
            <a:solidFill>
              <a:schemeClr val="bg1"/>
            </a:solidFill>
          </p:spPr>
          <p:txBody>
            <a:bodyPr wrap="none" rtlCol="0">
              <a:spAutoFit/>
            </a:bodyPr>
            <a:lstStyle/>
            <a:p>
              <a:r>
                <a:rPr lang="en-GB" sz="1400">
                  <a:latin typeface="Verdana Pro" panose="020B0604030504040204" pitchFamily="34" charset="0"/>
                </a:rPr>
                <a:t>5</a:t>
              </a:r>
            </a:p>
          </p:txBody>
        </p:sp>
        <p:sp>
          <p:nvSpPr>
            <p:cNvPr id="18" name="TextBox 17">
              <a:extLst>
                <a:ext uri="{FF2B5EF4-FFF2-40B4-BE49-F238E27FC236}">
                  <a16:creationId xmlns:a16="http://schemas.microsoft.com/office/drawing/2014/main" id="{69F185D4-B253-544F-B6D4-36216B25D5C4}"/>
                </a:ext>
              </a:extLst>
            </p:cNvPr>
            <p:cNvSpPr txBox="1"/>
            <p:nvPr/>
          </p:nvSpPr>
          <p:spPr>
            <a:xfrm rot="16200000">
              <a:off x="2591565" y="3698525"/>
              <a:ext cx="412292" cy="307777"/>
            </a:xfrm>
            <a:prstGeom prst="rect">
              <a:avLst/>
            </a:prstGeom>
            <a:solidFill>
              <a:schemeClr val="bg1"/>
            </a:solidFill>
          </p:spPr>
          <p:txBody>
            <a:bodyPr wrap="square" rtlCol="0">
              <a:spAutoFit/>
            </a:bodyPr>
            <a:lstStyle/>
            <a:p>
              <a:r>
                <a:rPr lang="en-GB" sz="1400">
                  <a:latin typeface="Verdana Pro" panose="020B0604030504040204" pitchFamily="34" charset="0"/>
                </a:rPr>
                <a:t>10</a:t>
              </a:r>
            </a:p>
          </p:txBody>
        </p:sp>
        <p:sp>
          <p:nvSpPr>
            <p:cNvPr id="19" name="TextBox 18">
              <a:extLst>
                <a:ext uri="{FF2B5EF4-FFF2-40B4-BE49-F238E27FC236}">
                  <a16:creationId xmlns:a16="http://schemas.microsoft.com/office/drawing/2014/main" id="{B15FAF8F-2F7D-094F-A42E-765CA0C3CFEB}"/>
                </a:ext>
              </a:extLst>
            </p:cNvPr>
            <p:cNvSpPr txBox="1"/>
            <p:nvPr/>
          </p:nvSpPr>
          <p:spPr>
            <a:xfrm rot="16200000">
              <a:off x="2591565" y="2939077"/>
              <a:ext cx="412292" cy="307777"/>
            </a:xfrm>
            <a:prstGeom prst="rect">
              <a:avLst/>
            </a:prstGeom>
            <a:solidFill>
              <a:schemeClr val="bg1"/>
            </a:solidFill>
          </p:spPr>
          <p:txBody>
            <a:bodyPr wrap="none" rtlCol="0">
              <a:spAutoFit/>
            </a:bodyPr>
            <a:lstStyle/>
            <a:p>
              <a:r>
                <a:rPr lang="en-GB" sz="1400">
                  <a:latin typeface="Verdana Pro" panose="020B0604030504040204" pitchFamily="34" charset="0"/>
                </a:rPr>
                <a:t>15</a:t>
              </a:r>
            </a:p>
          </p:txBody>
        </p:sp>
        <p:sp>
          <p:nvSpPr>
            <p:cNvPr id="20" name="TextBox 19">
              <a:extLst>
                <a:ext uri="{FF2B5EF4-FFF2-40B4-BE49-F238E27FC236}">
                  <a16:creationId xmlns:a16="http://schemas.microsoft.com/office/drawing/2014/main" id="{CB1F5288-D93A-DB44-B1C1-BB382583E3DF}"/>
                </a:ext>
              </a:extLst>
            </p:cNvPr>
            <p:cNvSpPr txBox="1"/>
            <p:nvPr/>
          </p:nvSpPr>
          <p:spPr>
            <a:xfrm rot="16200000">
              <a:off x="2591565" y="2189777"/>
              <a:ext cx="412292" cy="307777"/>
            </a:xfrm>
            <a:prstGeom prst="rect">
              <a:avLst/>
            </a:prstGeom>
            <a:solidFill>
              <a:schemeClr val="bg1"/>
            </a:solidFill>
          </p:spPr>
          <p:txBody>
            <a:bodyPr wrap="square" rtlCol="0">
              <a:spAutoFit/>
            </a:bodyPr>
            <a:lstStyle/>
            <a:p>
              <a:r>
                <a:rPr lang="en-GB" sz="1400">
                  <a:latin typeface="Verdana Pro" panose="020B0604030504040204" pitchFamily="34" charset="0"/>
                </a:rPr>
                <a:t>20</a:t>
              </a:r>
            </a:p>
          </p:txBody>
        </p:sp>
        <p:sp>
          <p:nvSpPr>
            <p:cNvPr id="21" name="TextBox 20">
              <a:extLst>
                <a:ext uri="{FF2B5EF4-FFF2-40B4-BE49-F238E27FC236}">
                  <a16:creationId xmlns:a16="http://schemas.microsoft.com/office/drawing/2014/main" id="{7F053EE6-F98E-C649-BAB5-78C3CAECB854}"/>
                </a:ext>
              </a:extLst>
            </p:cNvPr>
            <p:cNvSpPr txBox="1"/>
            <p:nvPr/>
          </p:nvSpPr>
          <p:spPr>
            <a:xfrm rot="16200000">
              <a:off x="2591565" y="1427777"/>
              <a:ext cx="412292" cy="307777"/>
            </a:xfrm>
            <a:prstGeom prst="rect">
              <a:avLst/>
            </a:prstGeom>
            <a:solidFill>
              <a:schemeClr val="bg1"/>
            </a:solidFill>
          </p:spPr>
          <p:txBody>
            <a:bodyPr wrap="none" rtlCol="0">
              <a:spAutoFit/>
            </a:bodyPr>
            <a:lstStyle/>
            <a:p>
              <a:r>
                <a:rPr lang="en-GB" sz="1400">
                  <a:latin typeface="Verdana Pro" panose="020B0604030504040204" pitchFamily="34" charset="0"/>
                </a:rPr>
                <a:t>25</a:t>
              </a:r>
            </a:p>
          </p:txBody>
        </p:sp>
      </p:grpSp>
      <p:grpSp>
        <p:nvGrpSpPr>
          <p:cNvPr id="23" name="Group 22">
            <a:extLst>
              <a:ext uri="{FF2B5EF4-FFF2-40B4-BE49-F238E27FC236}">
                <a16:creationId xmlns:a16="http://schemas.microsoft.com/office/drawing/2014/main" id="{87B0E402-8A41-3D45-BA91-A9B77EB95BF3}"/>
              </a:ext>
            </a:extLst>
          </p:cNvPr>
          <p:cNvGrpSpPr/>
          <p:nvPr/>
        </p:nvGrpSpPr>
        <p:grpSpPr>
          <a:xfrm>
            <a:off x="8996300" y="1304337"/>
            <a:ext cx="307778" cy="4191655"/>
            <a:chOff x="2643822" y="1285751"/>
            <a:chExt cx="307778" cy="4191655"/>
          </a:xfrm>
        </p:grpSpPr>
        <p:sp>
          <p:nvSpPr>
            <p:cNvPr id="24" name="TextBox 23">
              <a:extLst>
                <a:ext uri="{FF2B5EF4-FFF2-40B4-BE49-F238E27FC236}">
                  <a16:creationId xmlns:a16="http://schemas.microsoft.com/office/drawing/2014/main" id="{10C5A10F-A66B-6541-B2C3-0F970E105B1D}"/>
                </a:ext>
              </a:extLst>
            </p:cNvPr>
            <p:cNvSpPr txBox="1"/>
            <p:nvPr/>
          </p:nvSpPr>
          <p:spPr>
            <a:xfrm rot="16200000">
              <a:off x="2648471" y="5174277"/>
              <a:ext cx="298480" cy="307777"/>
            </a:xfrm>
            <a:prstGeom prst="rect">
              <a:avLst/>
            </a:prstGeom>
            <a:solidFill>
              <a:schemeClr val="bg1"/>
            </a:solidFill>
          </p:spPr>
          <p:txBody>
            <a:bodyPr wrap="none" rtlCol="0">
              <a:spAutoFit/>
            </a:bodyPr>
            <a:lstStyle/>
            <a:p>
              <a:r>
                <a:rPr lang="en-GB" sz="1400">
                  <a:latin typeface="Verdana Pro" panose="020B0604030504040204" pitchFamily="34" charset="0"/>
                </a:rPr>
                <a:t>0</a:t>
              </a:r>
            </a:p>
          </p:txBody>
        </p:sp>
        <p:sp>
          <p:nvSpPr>
            <p:cNvPr id="25" name="TextBox 24">
              <a:extLst>
                <a:ext uri="{FF2B5EF4-FFF2-40B4-BE49-F238E27FC236}">
                  <a16:creationId xmlns:a16="http://schemas.microsoft.com/office/drawing/2014/main" id="{2E7BAB48-FC8D-C649-A495-3C58DED6AFF5}"/>
                </a:ext>
              </a:extLst>
            </p:cNvPr>
            <p:cNvSpPr txBox="1"/>
            <p:nvPr/>
          </p:nvSpPr>
          <p:spPr>
            <a:xfrm rot="16200000">
              <a:off x="2558703" y="4462148"/>
              <a:ext cx="478016" cy="307777"/>
            </a:xfrm>
            <a:prstGeom prst="rect">
              <a:avLst/>
            </a:prstGeom>
            <a:solidFill>
              <a:schemeClr val="bg1"/>
            </a:solidFill>
          </p:spPr>
          <p:txBody>
            <a:bodyPr wrap="none" rtlCol="0">
              <a:spAutoFit/>
            </a:bodyPr>
            <a:lstStyle/>
            <a:p>
              <a:r>
                <a:rPr lang="en-GB" sz="1400">
                  <a:latin typeface="Verdana Pro" panose="020B0604030504040204" pitchFamily="34" charset="0"/>
                </a:rPr>
                <a:t>2.5</a:t>
              </a:r>
            </a:p>
          </p:txBody>
        </p:sp>
        <p:sp>
          <p:nvSpPr>
            <p:cNvPr id="26" name="TextBox 25">
              <a:extLst>
                <a:ext uri="{FF2B5EF4-FFF2-40B4-BE49-F238E27FC236}">
                  <a16:creationId xmlns:a16="http://schemas.microsoft.com/office/drawing/2014/main" id="{398D40EF-4D9B-D844-BEEA-2BDBC779310A}"/>
                </a:ext>
              </a:extLst>
            </p:cNvPr>
            <p:cNvSpPr txBox="1"/>
            <p:nvPr/>
          </p:nvSpPr>
          <p:spPr>
            <a:xfrm rot="16200000">
              <a:off x="2591565" y="3698525"/>
              <a:ext cx="412292" cy="307777"/>
            </a:xfrm>
            <a:prstGeom prst="rect">
              <a:avLst/>
            </a:prstGeom>
            <a:solidFill>
              <a:schemeClr val="bg1"/>
            </a:solidFill>
          </p:spPr>
          <p:txBody>
            <a:bodyPr wrap="square" rtlCol="0">
              <a:spAutoFit/>
            </a:bodyPr>
            <a:lstStyle/>
            <a:p>
              <a:r>
                <a:rPr lang="en-GB" sz="1400">
                  <a:latin typeface="Verdana Pro" panose="020B0604030504040204" pitchFamily="34" charset="0"/>
                </a:rPr>
                <a:t>5</a:t>
              </a:r>
            </a:p>
          </p:txBody>
        </p:sp>
        <p:sp>
          <p:nvSpPr>
            <p:cNvPr id="27" name="TextBox 26">
              <a:extLst>
                <a:ext uri="{FF2B5EF4-FFF2-40B4-BE49-F238E27FC236}">
                  <a16:creationId xmlns:a16="http://schemas.microsoft.com/office/drawing/2014/main" id="{E5CA94B9-5B31-434D-84BE-35DC940E0C26}"/>
                </a:ext>
              </a:extLst>
            </p:cNvPr>
            <p:cNvSpPr txBox="1"/>
            <p:nvPr/>
          </p:nvSpPr>
          <p:spPr>
            <a:xfrm rot="16200000">
              <a:off x="2558703" y="2939077"/>
              <a:ext cx="478016" cy="307777"/>
            </a:xfrm>
            <a:prstGeom prst="rect">
              <a:avLst/>
            </a:prstGeom>
            <a:solidFill>
              <a:schemeClr val="bg1"/>
            </a:solidFill>
          </p:spPr>
          <p:txBody>
            <a:bodyPr wrap="none" rtlCol="0">
              <a:spAutoFit/>
            </a:bodyPr>
            <a:lstStyle/>
            <a:p>
              <a:r>
                <a:rPr lang="en-GB" sz="1400">
                  <a:latin typeface="Verdana Pro" panose="020B0604030504040204" pitchFamily="34" charset="0"/>
                </a:rPr>
                <a:t>7.5</a:t>
              </a:r>
            </a:p>
          </p:txBody>
        </p:sp>
        <p:sp>
          <p:nvSpPr>
            <p:cNvPr id="28" name="TextBox 27">
              <a:extLst>
                <a:ext uri="{FF2B5EF4-FFF2-40B4-BE49-F238E27FC236}">
                  <a16:creationId xmlns:a16="http://schemas.microsoft.com/office/drawing/2014/main" id="{C71F6AD1-11CB-FF44-BACC-A6083D7E410D}"/>
                </a:ext>
              </a:extLst>
            </p:cNvPr>
            <p:cNvSpPr txBox="1"/>
            <p:nvPr/>
          </p:nvSpPr>
          <p:spPr>
            <a:xfrm rot="16200000">
              <a:off x="2591565" y="2189777"/>
              <a:ext cx="412292" cy="307777"/>
            </a:xfrm>
            <a:prstGeom prst="rect">
              <a:avLst/>
            </a:prstGeom>
            <a:solidFill>
              <a:schemeClr val="bg1"/>
            </a:solidFill>
          </p:spPr>
          <p:txBody>
            <a:bodyPr wrap="square" rtlCol="0">
              <a:spAutoFit/>
            </a:bodyPr>
            <a:lstStyle/>
            <a:p>
              <a:r>
                <a:rPr lang="en-GB" sz="1400">
                  <a:latin typeface="Verdana Pro" panose="020B0604030504040204" pitchFamily="34" charset="0"/>
                </a:rPr>
                <a:t>10</a:t>
              </a:r>
            </a:p>
          </p:txBody>
        </p:sp>
        <p:sp>
          <p:nvSpPr>
            <p:cNvPr id="29" name="TextBox 28">
              <a:extLst>
                <a:ext uri="{FF2B5EF4-FFF2-40B4-BE49-F238E27FC236}">
                  <a16:creationId xmlns:a16="http://schemas.microsoft.com/office/drawing/2014/main" id="{FB4F983D-B056-DE49-8B3F-4DE935ED7C2E}"/>
                </a:ext>
              </a:extLst>
            </p:cNvPr>
            <p:cNvSpPr txBox="1"/>
            <p:nvPr/>
          </p:nvSpPr>
          <p:spPr>
            <a:xfrm rot="16200000">
              <a:off x="2501797" y="1427777"/>
              <a:ext cx="591829" cy="307777"/>
            </a:xfrm>
            <a:prstGeom prst="rect">
              <a:avLst/>
            </a:prstGeom>
            <a:solidFill>
              <a:schemeClr val="bg1"/>
            </a:solidFill>
          </p:spPr>
          <p:txBody>
            <a:bodyPr wrap="none" rtlCol="0">
              <a:spAutoFit/>
            </a:bodyPr>
            <a:lstStyle/>
            <a:p>
              <a:r>
                <a:rPr lang="en-GB" sz="1400">
                  <a:latin typeface="Verdana Pro" panose="020B0604030504040204" pitchFamily="34" charset="0"/>
                </a:rPr>
                <a:t>12.5</a:t>
              </a:r>
            </a:p>
          </p:txBody>
        </p:sp>
      </p:grpSp>
      <p:graphicFrame>
        <p:nvGraphicFramePr>
          <p:cNvPr id="30" name="Chart 29">
            <a:extLst>
              <a:ext uri="{FF2B5EF4-FFF2-40B4-BE49-F238E27FC236}">
                <a16:creationId xmlns:a16="http://schemas.microsoft.com/office/drawing/2014/main" id="{7FA1D588-18CB-4540-9F14-2AF759032906}"/>
              </a:ext>
            </a:extLst>
          </p:cNvPr>
          <p:cNvGraphicFramePr>
            <a:graphicFrameLocks/>
          </p:cNvGraphicFramePr>
          <p:nvPr/>
        </p:nvGraphicFramePr>
        <p:xfrm>
          <a:off x="2520563" y="740403"/>
          <a:ext cx="6901632" cy="5761311"/>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a:extLst>
              <a:ext uri="{FF2B5EF4-FFF2-40B4-BE49-F238E27FC236}">
                <a16:creationId xmlns:a16="http://schemas.microsoft.com/office/drawing/2014/main" id="{15D38C53-4A6F-774A-9F56-D4B4B1049B30}"/>
              </a:ext>
            </a:extLst>
          </p:cNvPr>
          <p:cNvCxnSpPr>
            <a:cxnSpLocks/>
          </p:cNvCxnSpPr>
          <p:nvPr/>
        </p:nvCxnSpPr>
        <p:spPr>
          <a:xfrm flipV="1">
            <a:off x="7177635" y="4277032"/>
            <a:ext cx="0" cy="1071803"/>
          </a:xfrm>
          <a:prstGeom prst="line">
            <a:avLst/>
          </a:prstGeom>
          <a:ln w="254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796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E8457E2-E864-024D-A918-7C4C8BF87A7C}"/>
              </a:ext>
            </a:extLst>
          </p:cNvPr>
          <p:cNvSpPr>
            <a:spLocks noGrp="1"/>
          </p:cNvSpPr>
          <p:nvPr>
            <p:ph type="ftr" sz="quarter" idx="11"/>
          </p:nvPr>
        </p:nvSpPr>
        <p:spPr/>
        <p:txBody>
          <a:bodyPr/>
          <a:lstStyle/>
          <a:p>
            <a:r>
              <a:rPr lang="en-GB"/>
              <a:t>International Cognitive Science Group 2021</a:t>
            </a:r>
          </a:p>
        </p:txBody>
      </p:sp>
      <p:sp>
        <p:nvSpPr>
          <p:cNvPr id="10" name="TextBox 9">
            <a:extLst>
              <a:ext uri="{FF2B5EF4-FFF2-40B4-BE49-F238E27FC236}">
                <a16:creationId xmlns:a16="http://schemas.microsoft.com/office/drawing/2014/main" id="{39A05A54-3894-6B42-9E64-99969B3EC5F1}"/>
              </a:ext>
            </a:extLst>
          </p:cNvPr>
          <p:cNvSpPr txBox="1"/>
          <p:nvPr/>
        </p:nvSpPr>
        <p:spPr>
          <a:xfrm>
            <a:off x="0" y="6519446"/>
            <a:ext cx="5460149" cy="338554"/>
          </a:xfrm>
          <a:prstGeom prst="rect">
            <a:avLst/>
          </a:prstGeom>
          <a:noFill/>
        </p:spPr>
        <p:txBody>
          <a:bodyPr wrap="none" rtlCol="0">
            <a:spAutoFit/>
          </a:bodyPr>
          <a:lstStyle/>
          <a:p>
            <a:r>
              <a:rPr lang="en-GB" sz="1600">
                <a:latin typeface="Verdana Pro" panose="020B0604030504040204" pitchFamily="34" charset="0"/>
              </a:rPr>
              <a:t>Publons Global State of Peer Review Report (2018)</a:t>
            </a:r>
          </a:p>
        </p:txBody>
      </p:sp>
      <p:grpSp>
        <p:nvGrpSpPr>
          <p:cNvPr id="15" name="Group 14">
            <a:extLst>
              <a:ext uri="{FF2B5EF4-FFF2-40B4-BE49-F238E27FC236}">
                <a16:creationId xmlns:a16="http://schemas.microsoft.com/office/drawing/2014/main" id="{4DBE9A68-2E78-4E43-8A2C-1DC4FCA36944}"/>
              </a:ext>
            </a:extLst>
          </p:cNvPr>
          <p:cNvGrpSpPr/>
          <p:nvPr/>
        </p:nvGrpSpPr>
        <p:grpSpPr>
          <a:xfrm>
            <a:off x="2042615" y="622300"/>
            <a:ext cx="8106770" cy="5851870"/>
            <a:chOff x="2042615" y="622300"/>
            <a:chExt cx="8106770" cy="5851870"/>
          </a:xfrm>
        </p:grpSpPr>
        <p:pic>
          <p:nvPicPr>
            <p:cNvPr id="3" name="Picture 2">
              <a:extLst>
                <a:ext uri="{FF2B5EF4-FFF2-40B4-BE49-F238E27FC236}">
                  <a16:creationId xmlns:a16="http://schemas.microsoft.com/office/drawing/2014/main" id="{F664B921-F717-5947-B524-5F550FFE9049}"/>
                </a:ext>
              </a:extLst>
            </p:cNvPr>
            <p:cNvPicPr>
              <a:picLocks noChangeAspect="1"/>
            </p:cNvPicPr>
            <p:nvPr/>
          </p:nvPicPr>
          <p:blipFill>
            <a:blip r:embed="rId3"/>
            <a:stretch>
              <a:fillRect/>
            </a:stretch>
          </p:blipFill>
          <p:spPr>
            <a:xfrm>
              <a:off x="2042615" y="809298"/>
              <a:ext cx="8106770" cy="5664872"/>
            </a:xfrm>
            <a:prstGeom prst="rect">
              <a:avLst/>
            </a:prstGeom>
          </p:spPr>
        </p:pic>
        <p:sp>
          <p:nvSpPr>
            <p:cNvPr id="11" name="TextBox 10">
              <a:extLst>
                <a:ext uri="{FF2B5EF4-FFF2-40B4-BE49-F238E27FC236}">
                  <a16:creationId xmlns:a16="http://schemas.microsoft.com/office/drawing/2014/main" id="{978A19C5-A825-5A43-8841-36BA0D42A8CC}"/>
                </a:ext>
              </a:extLst>
            </p:cNvPr>
            <p:cNvSpPr txBox="1"/>
            <p:nvPr/>
          </p:nvSpPr>
          <p:spPr>
            <a:xfrm>
              <a:off x="4419600" y="622300"/>
              <a:ext cx="1308100" cy="738664"/>
            </a:xfrm>
            <a:prstGeom prst="rect">
              <a:avLst/>
            </a:prstGeom>
            <a:solidFill>
              <a:schemeClr val="bg1"/>
            </a:solidFill>
          </p:spPr>
          <p:txBody>
            <a:bodyPr wrap="square" rtlCol="0">
              <a:spAutoFit/>
            </a:bodyPr>
            <a:lstStyle/>
            <a:p>
              <a:r>
                <a:rPr lang="en-GB" sz="1400" b="1">
                  <a:latin typeface="Verdana Pro" panose="020B0604030504040204" pitchFamily="34" charset="0"/>
                </a:rPr>
                <a:t>Supply</a:t>
              </a:r>
              <a:r>
                <a:rPr lang="en-GB" sz="1400">
                  <a:latin typeface="Verdana Pro" panose="020B0604030504040204" pitchFamily="34" charset="0"/>
                </a:rPr>
                <a:t> = </a:t>
              </a:r>
            </a:p>
            <a:p>
              <a:r>
                <a:rPr lang="en-GB" sz="1400">
                  <a:latin typeface="Verdana Pro" panose="020B0604030504040204" pitchFamily="34" charset="0"/>
                </a:rPr>
                <a:t>reviews </a:t>
              </a:r>
            </a:p>
            <a:p>
              <a:r>
                <a:rPr lang="en-GB" sz="1400">
                  <a:latin typeface="Verdana Pro" panose="020B0604030504040204" pitchFamily="34" charset="0"/>
                </a:rPr>
                <a:t>completed</a:t>
              </a:r>
            </a:p>
          </p:txBody>
        </p:sp>
        <p:sp>
          <p:nvSpPr>
            <p:cNvPr id="12" name="TextBox 11">
              <a:extLst>
                <a:ext uri="{FF2B5EF4-FFF2-40B4-BE49-F238E27FC236}">
                  <a16:creationId xmlns:a16="http://schemas.microsoft.com/office/drawing/2014/main" id="{25494483-0463-6748-8CE0-C7A00BDF9D15}"/>
                </a:ext>
              </a:extLst>
            </p:cNvPr>
            <p:cNvSpPr txBox="1"/>
            <p:nvPr/>
          </p:nvSpPr>
          <p:spPr>
            <a:xfrm>
              <a:off x="6019800" y="622300"/>
              <a:ext cx="1676400" cy="738664"/>
            </a:xfrm>
            <a:prstGeom prst="rect">
              <a:avLst/>
            </a:prstGeom>
            <a:solidFill>
              <a:schemeClr val="bg1"/>
            </a:solidFill>
          </p:spPr>
          <p:txBody>
            <a:bodyPr wrap="square" rtlCol="0">
              <a:spAutoFit/>
            </a:bodyPr>
            <a:lstStyle/>
            <a:p>
              <a:r>
                <a:rPr lang="en-GB" sz="1400" b="1">
                  <a:latin typeface="Verdana Pro" panose="020B0604030504040204" pitchFamily="34" charset="0"/>
                </a:rPr>
                <a:t>Demand</a:t>
              </a:r>
              <a:r>
                <a:rPr lang="en-GB" sz="1400">
                  <a:latin typeface="Verdana Pro" panose="020B0604030504040204" pitchFamily="34" charset="0"/>
                </a:rPr>
                <a:t> = </a:t>
              </a:r>
            </a:p>
            <a:p>
              <a:r>
                <a:rPr lang="en-GB" sz="1400">
                  <a:latin typeface="Verdana Pro" panose="020B0604030504040204" pitchFamily="34" charset="0"/>
                </a:rPr>
                <a:t>manuscripts</a:t>
              </a:r>
            </a:p>
            <a:p>
              <a:r>
                <a:rPr lang="en-GB" sz="1400">
                  <a:latin typeface="Verdana Pro" panose="020B0604030504040204" pitchFamily="34" charset="0"/>
                </a:rPr>
                <a:t>submitted</a:t>
              </a:r>
            </a:p>
          </p:txBody>
        </p:sp>
        <p:sp>
          <p:nvSpPr>
            <p:cNvPr id="13" name="TextBox 12">
              <a:extLst>
                <a:ext uri="{FF2B5EF4-FFF2-40B4-BE49-F238E27FC236}">
                  <a16:creationId xmlns:a16="http://schemas.microsoft.com/office/drawing/2014/main" id="{1B96698C-F4F0-9C4E-AB77-F5EFAC000F7C}"/>
                </a:ext>
              </a:extLst>
            </p:cNvPr>
            <p:cNvSpPr txBox="1"/>
            <p:nvPr/>
          </p:nvSpPr>
          <p:spPr>
            <a:xfrm rot="16200000">
              <a:off x="597499" y="3231477"/>
              <a:ext cx="3841116" cy="369332"/>
            </a:xfrm>
            <a:prstGeom prst="rect">
              <a:avLst/>
            </a:prstGeom>
            <a:solidFill>
              <a:schemeClr val="bg1"/>
            </a:solidFill>
          </p:spPr>
          <p:txBody>
            <a:bodyPr wrap="none" rtlCol="0">
              <a:spAutoFit/>
            </a:bodyPr>
            <a:lstStyle/>
            <a:p>
              <a:r>
                <a:rPr lang="en-GB" b="1">
                  <a:solidFill>
                    <a:schemeClr val="bg1">
                      <a:lumMod val="50000"/>
                    </a:schemeClr>
                  </a:solidFill>
                  <a:latin typeface="Verdana Pro" panose="020B0604030504040204" pitchFamily="34" charset="0"/>
                </a:rPr>
                <a:t>Supply of reviews (millions)</a:t>
              </a:r>
            </a:p>
          </p:txBody>
        </p:sp>
        <p:sp>
          <p:nvSpPr>
            <p:cNvPr id="14" name="TextBox 13">
              <a:extLst>
                <a:ext uri="{FF2B5EF4-FFF2-40B4-BE49-F238E27FC236}">
                  <a16:creationId xmlns:a16="http://schemas.microsoft.com/office/drawing/2014/main" id="{0949A79D-7114-C941-8B3F-5B4ACE5F0AA2}"/>
                </a:ext>
              </a:extLst>
            </p:cNvPr>
            <p:cNvSpPr txBox="1"/>
            <p:nvPr/>
          </p:nvSpPr>
          <p:spPr>
            <a:xfrm rot="16200000">
              <a:off x="7373622" y="3124200"/>
              <a:ext cx="4030270" cy="369332"/>
            </a:xfrm>
            <a:prstGeom prst="rect">
              <a:avLst/>
            </a:prstGeom>
            <a:solidFill>
              <a:schemeClr val="bg1"/>
            </a:solidFill>
          </p:spPr>
          <p:txBody>
            <a:bodyPr wrap="none" rtlCol="0">
              <a:spAutoFit/>
            </a:bodyPr>
            <a:lstStyle/>
            <a:p>
              <a:r>
                <a:rPr lang="en-GB" b="1">
                  <a:solidFill>
                    <a:schemeClr val="bg1">
                      <a:lumMod val="50000"/>
                    </a:schemeClr>
                  </a:solidFill>
                  <a:latin typeface="Verdana Pro" panose="020B0604030504040204" pitchFamily="34" charset="0"/>
                </a:rPr>
                <a:t>Demand of reviews (millions)</a:t>
              </a:r>
            </a:p>
          </p:txBody>
        </p:sp>
      </p:grpSp>
      <p:grpSp>
        <p:nvGrpSpPr>
          <p:cNvPr id="22" name="Group 21">
            <a:extLst>
              <a:ext uri="{FF2B5EF4-FFF2-40B4-BE49-F238E27FC236}">
                <a16:creationId xmlns:a16="http://schemas.microsoft.com/office/drawing/2014/main" id="{6576BB56-CC96-5A43-8BCE-95A432C88744}"/>
              </a:ext>
            </a:extLst>
          </p:cNvPr>
          <p:cNvGrpSpPr/>
          <p:nvPr/>
        </p:nvGrpSpPr>
        <p:grpSpPr>
          <a:xfrm>
            <a:off x="2643822" y="1375520"/>
            <a:ext cx="307777" cy="4101886"/>
            <a:chOff x="2643822" y="1375520"/>
            <a:chExt cx="307777" cy="4101886"/>
          </a:xfrm>
        </p:grpSpPr>
        <p:sp>
          <p:nvSpPr>
            <p:cNvPr id="16" name="TextBox 15">
              <a:extLst>
                <a:ext uri="{FF2B5EF4-FFF2-40B4-BE49-F238E27FC236}">
                  <a16:creationId xmlns:a16="http://schemas.microsoft.com/office/drawing/2014/main" id="{4B286348-EFEC-0D48-942F-4750C29A1386}"/>
                </a:ext>
              </a:extLst>
            </p:cNvPr>
            <p:cNvSpPr txBox="1"/>
            <p:nvPr/>
          </p:nvSpPr>
          <p:spPr>
            <a:xfrm rot="16200000">
              <a:off x="2648471" y="5174277"/>
              <a:ext cx="298480" cy="307777"/>
            </a:xfrm>
            <a:prstGeom prst="rect">
              <a:avLst/>
            </a:prstGeom>
            <a:solidFill>
              <a:schemeClr val="bg1"/>
            </a:solidFill>
          </p:spPr>
          <p:txBody>
            <a:bodyPr wrap="none" rtlCol="0">
              <a:spAutoFit/>
            </a:bodyPr>
            <a:lstStyle/>
            <a:p>
              <a:r>
                <a:rPr lang="en-GB" sz="1400">
                  <a:latin typeface="Verdana Pro" panose="020B0604030504040204" pitchFamily="34" charset="0"/>
                </a:rPr>
                <a:t>0</a:t>
              </a:r>
            </a:p>
          </p:txBody>
        </p:sp>
        <p:sp>
          <p:nvSpPr>
            <p:cNvPr id="17" name="TextBox 16">
              <a:extLst>
                <a:ext uri="{FF2B5EF4-FFF2-40B4-BE49-F238E27FC236}">
                  <a16:creationId xmlns:a16="http://schemas.microsoft.com/office/drawing/2014/main" id="{7D129395-5DDD-E346-A0E9-8054675BD4B4}"/>
                </a:ext>
              </a:extLst>
            </p:cNvPr>
            <p:cNvSpPr txBox="1"/>
            <p:nvPr/>
          </p:nvSpPr>
          <p:spPr>
            <a:xfrm rot="16200000">
              <a:off x="2648471" y="4462148"/>
              <a:ext cx="298480" cy="307777"/>
            </a:xfrm>
            <a:prstGeom prst="rect">
              <a:avLst/>
            </a:prstGeom>
            <a:solidFill>
              <a:schemeClr val="bg1"/>
            </a:solidFill>
          </p:spPr>
          <p:txBody>
            <a:bodyPr wrap="none" rtlCol="0">
              <a:spAutoFit/>
            </a:bodyPr>
            <a:lstStyle/>
            <a:p>
              <a:r>
                <a:rPr lang="en-GB" sz="1400">
                  <a:latin typeface="Verdana Pro" panose="020B0604030504040204" pitchFamily="34" charset="0"/>
                </a:rPr>
                <a:t>5</a:t>
              </a:r>
            </a:p>
          </p:txBody>
        </p:sp>
        <p:sp>
          <p:nvSpPr>
            <p:cNvPr id="18" name="TextBox 17">
              <a:extLst>
                <a:ext uri="{FF2B5EF4-FFF2-40B4-BE49-F238E27FC236}">
                  <a16:creationId xmlns:a16="http://schemas.microsoft.com/office/drawing/2014/main" id="{69F185D4-B253-544F-B6D4-36216B25D5C4}"/>
                </a:ext>
              </a:extLst>
            </p:cNvPr>
            <p:cNvSpPr txBox="1"/>
            <p:nvPr/>
          </p:nvSpPr>
          <p:spPr>
            <a:xfrm rot="16200000">
              <a:off x="2591565" y="3698525"/>
              <a:ext cx="412292" cy="307777"/>
            </a:xfrm>
            <a:prstGeom prst="rect">
              <a:avLst/>
            </a:prstGeom>
            <a:solidFill>
              <a:schemeClr val="bg1"/>
            </a:solidFill>
          </p:spPr>
          <p:txBody>
            <a:bodyPr wrap="square" rtlCol="0">
              <a:spAutoFit/>
            </a:bodyPr>
            <a:lstStyle/>
            <a:p>
              <a:r>
                <a:rPr lang="en-GB" sz="1400">
                  <a:latin typeface="Verdana Pro" panose="020B0604030504040204" pitchFamily="34" charset="0"/>
                </a:rPr>
                <a:t>10</a:t>
              </a:r>
            </a:p>
          </p:txBody>
        </p:sp>
        <p:sp>
          <p:nvSpPr>
            <p:cNvPr id="19" name="TextBox 18">
              <a:extLst>
                <a:ext uri="{FF2B5EF4-FFF2-40B4-BE49-F238E27FC236}">
                  <a16:creationId xmlns:a16="http://schemas.microsoft.com/office/drawing/2014/main" id="{B15FAF8F-2F7D-094F-A42E-765CA0C3CFEB}"/>
                </a:ext>
              </a:extLst>
            </p:cNvPr>
            <p:cNvSpPr txBox="1"/>
            <p:nvPr/>
          </p:nvSpPr>
          <p:spPr>
            <a:xfrm rot="16200000">
              <a:off x="2591565" y="2939077"/>
              <a:ext cx="412292" cy="307777"/>
            </a:xfrm>
            <a:prstGeom prst="rect">
              <a:avLst/>
            </a:prstGeom>
            <a:solidFill>
              <a:schemeClr val="bg1"/>
            </a:solidFill>
          </p:spPr>
          <p:txBody>
            <a:bodyPr wrap="none" rtlCol="0">
              <a:spAutoFit/>
            </a:bodyPr>
            <a:lstStyle/>
            <a:p>
              <a:r>
                <a:rPr lang="en-GB" sz="1400">
                  <a:latin typeface="Verdana Pro" panose="020B0604030504040204" pitchFamily="34" charset="0"/>
                </a:rPr>
                <a:t>15</a:t>
              </a:r>
            </a:p>
          </p:txBody>
        </p:sp>
        <p:sp>
          <p:nvSpPr>
            <p:cNvPr id="20" name="TextBox 19">
              <a:extLst>
                <a:ext uri="{FF2B5EF4-FFF2-40B4-BE49-F238E27FC236}">
                  <a16:creationId xmlns:a16="http://schemas.microsoft.com/office/drawing/2014/main" id="{CB1F5288-D93A-DB44-B1C1-BB382583E3DF}"/>
                </a:ext>
              </a:extLst>
            </p:cNvPr>
            <p:cNvSpPr txBox="1"/>
            <p:nvPr/>
          </p:nvSpPr>
          <p:spPr>
            <a:xfrm rot="16200000">
              <a:off x="2591565" y="2189777"/>
              <a:ext cx="412292" cy="307777"/>
            </a:xfrm>
            <a:prstGeom prst="rect">
              <a:avLst/>
            </a:prstGeom>
            <a:solidFill>
              <a:schemeClr val="bg1"/>
            </a:solidFill>
          </p:spPr>
          <p:txBody>
            <a:bodyPr wrap="square" rtlCol="0">
              <a:spAutoFit/>
            </a:bodyPr>
            <a:lstStyle/>
            <a:p>
              <a:r>
                <a:rPr lang="en-GB" sz="1400">
                  <a:latin typeface="Verdana Pro" panose="020B0604030504040204" pitchFamily="34" charset="0"/>
                </a:rPr>
                <a:t>20</a:t>
              </a:r>
            </a:p>
          </p:txBody>
        </p:sp>
        <p:sp>
          <p:nvSpPr>
            <p:cNvPr id="21" name="TextBox 20">
              <a:extLst>
                <a:ext uri="{FF2B5EF4-FFF2-40B4-BE49-F238E27FC236}">
                  <a16:creationId xmlns:a16="http://schemas.microsoft.com/office/drawing/2014/main" id="{7F053EE6-F98E-C649-BAB5-78C3CAECB854}"/>
                </a:ext>
              </a:extLst>
            </p:cNvPr>
            <p:cNvSpPr txBox="1"/>
            <p:nvPr/>
          </p:nvSpPr>
          <p:spPr>
            <a:xfrm rot="16200000">
              <a:off x="2591565" y="1427777"/>
              <a:ext cx="412292" cy="307777"/>
            </a:xfrm>
            <a:prstGeom prst="rect">
              <a:avLst/>
            </a:prstGeom>
            <a:solidFill>
              <a:schemeClr val="bg1"/>
            </a:solidFill>
          </p:spPr>
          <p:txBody>
            <a:bodyPr wrap="none" rtlCol="0">
              <a:spAutoFit/>
            </a:bodyPr>
            <a:lstStyle/>
            <a:p>
              <a:r>
                <a:rPr lang="en-GB" sz="1400">
                  <a:latin typeface="Verdana Pro" panose="020B0604030504040204" pitchFamily="34" charset="0"/>
                </a:rPr>
                <a:t>25</a:t>
              </a:r>
            </a:p>
          </p:txBody>
        </p:sp>
      </p:grpSp>
      <p:grpSp>
        <p:nvGrpSpPr>
          <p:cNvPr id="23" name="Group 22">
            <a:extLst>
              <a:ext uri="{FF2B5EF4-FFF2-40B4-BE49-F238E27FC236}">
                <a16:creationId xmlns:a16="http://schemas.microsoft.com/office/drawing/2014/main" id="{87B0E402-8A41-3D45-BA91-A9B77EB95BF3}"/>
              </a:ext>
            </a:extLst>
          </p:cNvPr>
          <p:cNvGrpSpPr/>
          <p:nvPr/>
        </p:nvGrpSpPr>
        <p:grpSpPr>
          <a:xfrm>
            <a:off x="8996300" y="1304337"/>
            <a:ext cx="307778" cy="4191655"/>
            <a:chOff x="2643822" y="1285751"/>
            <a:chExt cx="307778" cy="4191655"/>
          </a:xfrm>
        </p:grpSpPr>
        <p:sp>
          <p:nvSpPr>
            <p:cNvPr id="24" name="TextBox 23">
              <a:extLst>
                <a:ext uri="{FF2B5EF4-FFF2-40B4-BE49-F238E27FC236}">
                  <a16:creationId xmlns:a16="http://schemas.microsoft.com/office/drawing/2014/main" id="{10C5A10F-A66B-6541-B2C3-0F970E105B1D}"/>
                </a:ext>
              </a:extLst>
            </p:cNvPr>
            <p:cNvSpPr txBox="1"/>
            <p:nvPr/>
          </p:nvSpPr>
          <p:spPr>
            <a:xfrm rot="16200000">
              <a:off x="2648471" y="5174277"/>
              <a:ext cx="298480" cy="307777"/>
            </a:xfrm>
            <a:prstGeom prst="rect">
              <a:avLst/>
            </a:prstGeom>
            <a:solidFill>
              <a:schemeClr val="bg1"/>
            </a:solidFill>
          </p:spPr>
          <p:txBody>
            <a:bodyPr wrap="none" rtlCol="0">
              <a:spAutoFit/>
            </a:bodyPr>
            <a:lstStyle/>
            <a:p>
              <a:r>
                <a:rPr lang="en-GB" sz="1400">
                  <a:latin typeface="Verdana Pro" panose="020B0604030504040204" pitchFamily="34" charset="0"/>
                </a:rPr>
                <a:t>0</a:t>
              </a:r>
            </a:p>
          </p:txBody>
        </p:sp>
        <p:sp>
          <p:nvSpPr>
            <p:cNvPr id="25" name="TextBox 24">
              <a:extLst>
                <a:ext uri="{FF2B5EF4-FFF2-40B4-BE49-F238E27FC236}">
                  <a16:creationId xmlns:a16="http://schemas.microsoft.com/office/drawing/2014/main" id="{2E7BAB48-FC8D-C649-A495-3C58DED6AFF5}"/>
                </a:ext>
              </a:extLst>
            </p:cNvPr>
            <p:cNvSpPr txBox="1"/>
            <p:nvPr/>
          </p:nvSpPr>
          <p:spPr>
            <a:xfrm rot="16200000">
              <a:off x="2558703" y="4462148"/>
              <a:ext cx="478016" cy="307777"/>
            </a:xfrm>
            <a:prstGeom prst="rect">
              <a:avLst/>
            </a:prstGeom>
            <a:solidFill>
              <a:schemeClr val="bg1"/>
            </a:solidFill>
          </p:spPr>
          <p:txBody>
            <a:bodyPr wrap="none" rtlCol="0">
              <a:spAutoFit/>
            </a:bodyPr>
            <a:lstStyle/>
            <a:p>
              <a:r>
                <a:rPr lang="en-GB" sz="1400">
                  <a:latin typeface="Verdana Pro" panose="020B0604030504040204" pitchFamily="34" charset="0"/>
                </a:rPr>
                <a:t>2.5</a:t>
              </a:r>
            </a:p>
          </p:txBody>
        </p:sp>
        <p:sp>
          <p:nvSpPr>
            <p:cNvPr id="26" name="TextBox 25">
              <a:extLst>
                <a:ext uri="{FF2B5EF4-FFF2-40B4-BE49-F238E27FC236}">
                  <a16:creationId xmlns:a16="http://schemas.microsoft.com/office/drawing/2014/main" id="{398D40EF-4D9B-D844-BEEA-2BDBC779310A}"/>
                </a:ext>
              </a:extLst>
            </p:cNvPr>
            <p:cNvSpPr txBox="1"/>
            <p:nvPr/>
          </p:nvSpPr>
          <p:spPr>
            <a:xfrm rot="16200000">
              <a:off x="2591565" y="3698525"/>
              <a:ext cx="412292" cy="307777"/>
            </a:xfrm>
            <a:prstGeom prst="rect">
              <a:avLst/>
            </a:prstGeom>
            <a:solidFill>
              <a:schemeClr val="bg1"/>
            </a:solidFill>
          </p:spPr>
          <p:txBody>
            <a:bodyPr wrap="square" rtlCol="0">
              <a:spAutoFit/>
            </a:bodyPr>
            <a:lstStyle/>
            <a:p>
              <a:r>
                <a:rPr lang="en-GB" sz="1400">
                  <a:latin typeface="Verdana Pro" panose="020B0604030504040204" pitchFamily="34" charset="0"/>
                </a:rPr>
                <a:t>5</a:t>
              </a:r>
            </a:p>
          </p:txBody>
        </p:sp>
        <p:sp>
          <p:nvSpPr>
            <p:cNvPr id="27" name="TextBox 26">
              <a:extLst>
                <a:ext uri="{FF2B5EF4-FFF2-40B4-BE49-F238E27FC236}">
                  <a16:creationId xmlns:a16="http://schemas.microsoft.com/office/drawing/2014/main" id="{E5CA94B9-5B31-434D-84BE-35DC940E0C26}"/>
                </a:ext>
              </a:extLst>
            </p:cNvPr>
            <p:cNvSpPr txBox="1"/>
            <p:nvPr/>
          </p:nvSpPr>
          <p:spPr>
            <a:xfrm rot="16200000">
              <a:off x="2558703" y="2939077"/>
              <a:ext cx="478016" cy="307777"/>
            </a:xfrm>
            <a:prstGeom prst="rect">
              <a:avLst/>
            </a:prstGeom>
            <a:solidFill>
              <a:schemeClr val="bg1"/>
            </a:solidFill>
          </p:spPr>
          <p:txBody>
            <a:bodyPr wrap="none" rtlCol="0">
              <a:spAutoFit/>
            </a:bodyPr>
            <a:lstStyle/>
            <a:p>
              <a:r>
                <a:rPr lang="en-GB" sz="1400">
                  <a:latin typeface="Verdana Pro" panose="020B0604030504040204" pitchFamily="34" charset="0"/>
                </a:rPr>
                <a:t>7.5</a:t>
              </a:r>
            </a:p>
          </p:txBody>
        </p:sp>
        <p:sp>
          <p:nvSpPr>
            <p:cNvPr id="28" name="TextBox 27">
              <a:extLst>
                <a:ext uri="{FF2B5EF4-FFF2-40B4-BE49-F238E27FC236}">
                  <a16:creationId xmlns:a16="http://schemas.microsoft.com/office/drawing/2014/main" id="{C71F6AD1-11CB-FF44-BACC-A6083D7E410D}"/>
                </a:ext>
              </a:extLst>
            </p:cNvPr>
            <p:cNvSpPr txBox="1"/>
            <p:nvPr/>
          </p:nvSpPr>
          <p:spPr>
            <a:xfrm rot="16200000">
              <a:off x="2591565" y="2189777"/>
              <a:ext cx="412292" cy="307777"/>
            </a:xfrm>
            <a:prstGeom prst="rect">
              <a:avLst/>
            </a:prstGeom>
            <a:solidFill>
              <a:schemeClr val="bg1"/>
            </a:solidFill>
          </p:spPr>
          <p:txBody>
            <a:bodyPr wrap="square" rtlCol="0">
              <a:spAutoFit/>
            </a:bodyPr>
            <a:lstStyle/>
            <a:p>
              <a:r>
                <a:rPr lang="en-GB" sz="1400">
                  <a:latin typeface="Verdana Pro" panose="020B0604030504040204" pitchFamily="34" charset="0"/>
                </a:rPr>
                <a:t>10</a:t>
              </a:r>
            </a:p>
          </p:txBody>
        </p:sp>
        <p:sp>
          <p:nvSpPr>
            <p:cNvPr id="29" name="TextBox 28">
              <a:extLst>
                <a:ext uri="{FF2B5EF4-FFF2-40B4-BE49-F238E27FC236}">
                  <a16:creationId xmlns:a16="http://schemas.microsoft.com/office/drawing/2014/main" id="{FB4F983D-B056-DE49-8B3F-4DE935ED7C2E}"/>
                </a:ext>
              </a:extLst>
            </p:cNvPr>
            <p:cNvSpPr txBox="1"/>
            <p:nvPr/>
          </p:nvSpPr>
          <p:spPr>
            <a:xfrm rot="16200000">
              <a:off x="2501797" y="1427777"/>
              <a:ext cx="591829" cy="307777"/>
            </a:xfrm>
            <a:prstGeom prst="rect">
              <a:avLst/>
            </a:prstGeom>
            <a:solidFill>
              <a:schemeClr val="bg1"/>
            </a:solidFill>
          </p:spPr>
          <p:txBody>
            <a:bodyPr wrap="none" rtlCol="0">
              <a:spAutoFit/>
            </a:bodyPr>
            <a:lstStyle/>
            <a:p>
              <a:r>
                <a:rPr lang="en-GB" sz="1400">
                  <a:latin typeface="Verdana Pro" panose="020B0604030504040204" pitchFamily="34" charset="0"/>
                </a:rPr>
                <a:t>12.5</a:t>
              </a:r>
            </a:p>
          </p:txBody>
        </p:sp>
      </p:grpSp>
      <p:graphicFrame>
        <p:nvGraphicFramePr>
          <p:cNvPr id="30" name="Chart 29">
            <a:extLst>
              <a:ext uri="{FF2B5EF4-FFF2-40B4-BE49-F238E27FC236}">
                <a16:creationId xmlns:a16="http://schemas.microsoft.com/office/drawing/2014/main" id="{7FA1D588-18CB-4540-9F14-2AF759032906}"/>
              </a:ext>
            </a:extLst>
          </p:cNvPr>
          <p:cNvGraphicFramePr>
            <a:graphicFrameLocks/>
          </p:cNvGraphicFramePr>
          <p:nvPr>
            <p:extLst>
              <p:ext uri="{D42A27DB-BD31-4B8C-83A1-F6EECF244321}">
                <p14:modId xmlns:p14="http://schemas.microsoft.com/office/powerpoint/2010/main" val="3472197810"/>
              </p:ext>
            </p:extLst>
          </p:nvPr>
        </p:nvGraphicFramePr>
        <p:xfrm>
          <a:off x="2520563" y="740403"/>
          <a:ext cx="6901632" cy="5761311"/>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a:extLst>
              <a:ext uri="{FF2B5EF4-FFF2-40B4-BE49-F238E27FC236}">
                <a16:creationId xmlns:a16="http://schemas.microsoft.com/office/drawing/2014/main" id="{15D38C53-4A6F-774A-9F56-D4B4B1049B30}"/>
              </a:ext>
            </a:extLst>
          </p:cNvPr>
          <p:cNvCxnSpPr>
            <a:cxnSpLocks/>
          </p:cNvCxnSpPr>
          <p:nvPr/>
        </p:nvCxnSpPr>
        <p:spPr>
          <a:xfrm flipV="1">
            <a:off x="7177635" y="4277032"/>
            <a:ext cx="0" cy="1071803"/>
          </a:xfrm>
          <a:prstGeom prst="line">
            <a:avLst/>
          </a:prstGeom>
          <a:ln w="254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1" name="Chart 30">
            <a:extLst>
              <a:ext uri="{FF2B5EF4-FFF2-40B4-BE49-F238E27FC236}">
                <a16:creationId xmlns:a16="http://schemas.microsoft.com/office/drawing/2014/main" id="{9867A4E8-72F6-144C-944F-42361F58F455}"/>
              </a:ext>
            </a:extLst>
          </p:cNvPr>
          <p:cNvGraphicFramePr>
            <a:graphicFrameLocks/>
          </p:cNvGraphicFramePr>
          <p:nvPr>
            <p:extLst>
              <p:ext uri="{D42A27DB-BD31-4B8C-83A1-F6EECF244321}">
                <p14:modId xmlns:p14="http://schemas.microsoft.com/office/powerpoint/2010/main" val="1511693472"/>
              </p:ext>
            </p:extLst>
          </p:nvPr>
        </p:nvGraphicFramePr>
        <p:xfrm>
          <a:off x="3810000" y="1806678"/>
          <a:ext cx="4572000" cy="2433918"/>
        </p:xfrm>
        <a:graphic>
          <a:graphicData uri="http://schemas.openxmlformats.org/drawingml/2006/chart">
            <c:chart xmlns:c="http://schemas.openxmlformats.org/drawingml/2006/chart" xmlns:r="http://schemas.openxmlformats.org/officeDocument/2006/relationships" r:id="rId5"/>
          </a:graphicData>
        </a:graphic>
      </p:graphicFrame>
      <p:sp>
        <p:nvSpPr>
          <p:cNvPr id="7" name="TextBox 6">
            <a:extLst>
              <a:ext uri="{FF2B5EF4-FFF2-40B4-BE49-F238E27FC236}">
                <a16:creationId xmlns:a16="http://schemas.microsoft.com/office/drawing/2014/main" id="{033035F9-63AD-4849-ABA5-7989EB47F61D}"/>
              </a:ext>
            </a:extLst>
          </p:cNvPr>
          <p:cNvSpPr txBox="1"/>
          <p:nvPr/>
        </p:nvSpPr>
        <p:spPr>
          <a:xfrm>
            <a:off x="5638603" y="6519446"/>
            <a:ext cx="6553397" cy="338554"/>
          </a:xfrm>
          <a:prstGeom prst="rect">
            <a:avLst/>
          </a:prstGeom>
          <a:noFill/>
        </p:spPr>
        <p:txBody>
          <a:bodyPr wrap="none" rtlCol="0">
            <a:spAutoFit/>
          </a:bodyPr>
          <a:lstStyle/>
          <a:p>
            <a:r>
              <a:rPr lang="en-GB" sz="1600" b="1">
                <a:latin typeface="Verdana Pro" panose="020B0604030504040204" pitchFamily="34" charset="0"/>
              </a:rPr>
              <a:t>Thanks to Rick Dale for compiling the reviewer figures!</a:t>
            </a:r>
          </a:p>
        </p:txBody>
      </p:sp>
    </p:spTree>
    <p:extLst>
      <p:ext uri="{BB962C8B-B14F-4D97-AF65-F5344CB8AC3E}">
        <p14:creationId xmlns:p14="http://schemas.microsoft.com/office/powerpoint/2010/main" val="3230314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E046B5-78BF-C749-A94A-EFBA09DB3853}"/>
              </a:ext>
            </a:extLst>
          </p:cNvPr>
          <p:cNvSpPr>
            <a:spLocks noGrp="1"/>
          </p:cNvSpPr>
          <p:nvPr>
            <p:ph type="ftr" sz="quarter" idx="11"/>
          </p:nvPr>
        </p:nvSpPr>
        <p:spPr/>
        <p:txBody>
          <a:bodyPr/>
          <a:lstStyle/>
          <a:p>
            <a:r>
              <a:rPr lang="en-GB"/>
              <a:t>International Cognitive Science Group 2021</a:t>
            </a:r>
          </a:p>
        </p:txBody>
      </p:sp>
      <p:pic>
        <p:nvPicPr>
          <p:cNvPr id="5" name="Picture 4">
            <a:extLst>
              <a:ext uri="{FF2B5EF4-FFF2-40B4-BE49-F238E27FC236}">
                <a16:creationId xmlns:a16="http://schemas.microsoft.com/office/drawing/2014/main" id="{B3937906-6944-184E-9C57-29FECBFD77D1}"/>
              </a:ext>
            </a:extLst>
          </p:cNvPr>
          <p:cNvPicPr>
            <a:picLocks noChangeAspect="1"/>
          </p:cNvPicPr>
          <p:nvPr/>
        </p:nvPicPr>
        <p:blipFill>
          <a:blip r:embed="rId3"/>
          <a:stretch>
            <a:fillRect/>
          </a:stretch>
        </p:blipFill>
        <p:spPr>
          <a:xfrm>
            <a:off x="0" y="0"/>
            <a:ext cx="4736892" cy="6139857"/>
          </a:xfrm>
          <a:prstGeom prst="rect">
            <a:avLst/>
          </a:prstGeom>
        </p:spPr>
      </p:pic>
      <p:sp>
        <p:nvSpPr>
          <p:cNvPr id="7" name="TextBox 6">
            <a:extLst>
              <a:ext uri="{FF2B5EF4-FFF2-40B4-BE49-F238E27FC236}">
                <a16:creationId xmlns:a16="http://schemas.microsoft.com/office/drawing/2014/main" id="{E4853A25-E243-8247-9F85-92B3A289C46C}"/>
              </a:ext>
            </a:extLst>
          </p:cNvPr>
          <p:cNvSpPr txBox="1"/>
          <p:nvPr/>
        </p:nvSpPr>
        <p:spPr>
          <a:xfrm>
            <a:off x="0" y="6519446"/>
            <a:ext cx="5460149" cy="338554"/>
          </a:xfrm>
          <a:prstGeom prst="rect">
            <a:avLst/>
          </a:prstGeom>
          <a:noFill/>
        </p:spPr>
        <p:txBody>
          <a:bodyPr wrap="none" rtlCol="0">
            <a:spAutoFit/>
          </a:bodyPr>
          <a:lstStyle/>
          <a:p>
            <a:r>
              <a:rPr lang="en-GB" sz="1600">
                <a:latin typeface="Verdana Pro" panose="020B0604030504040204" pitchFamily="34" charset="0"/>
              </a:rPr>
              <a:t>Publons Global State of Peer Review Report (2018)</a:t>
            </a:r>
          </a:p>
        </p:txBody>
      </p:sp>
      <p:sp>
        <p:nvSpPr>
          <p:cNvPr id="9" name="TextBox 8">
            <a:extLst>
              <a:ext uri="{FF2B5EF4-FFF2-40B4-BE49-F238E27FC236}">
                <a16:creationId xmlns:a16="http://schemas.microsoft.com/office/drawing/2014/main" id="{93E185AA-649B-0146-B2CD-28637934E814}"/>
              </a:ext>
            </a:extLst>
          </p:cNvPr>
          <p:cNvSpPr txBox="1"/>
          <p:nvPr/>
        </p:nvSpPr>
        <p:spPr>
          <a:xfrm>
            <a:off x="10373874" y="6519446"/>
            <a:ext cx="1818126" cy="338554"/>
          </a:xfrm>
          <a:prstGeom prst="rect">
            <a:avLst/>
          </a:prstGeom>
          <a:noFill/>
        </p:spPr>
        <p:txBody>
          <a:bodyPr wrap="none" rtlCol="0">
            <a:spAutoFit/>
          </a:bodyPr>
          <a:lstStyle/>
          <a:p>
            <a:r>
              <a:rPr lang="en-GB" sz="1600" dirty="0">
                <a:latin typeface="Verdana Pro" panose="020B0604030504040204" pitchFamily="34" charset="0"/>
              </a:rPr>
              <a:t>Fox et al., 2017</a:t>
            </a:r>
          </a:p>
        </p:txBody>
      </p:sp>
      <p:sp>
        <p:nvSpPr>
          <p:cNvPr id="10" name="TextBox 9">
            <a:extLst>
              <a:ext uri="{FF2B5EF4-FFF2-40B4-BE49-F238E27FC236}">
                <a16:creationId xmlns:a16="http://schemas.microsoft.com/office/drawing/2014/main" id="{53FD472D-09A9-AD47-976F-BDD0C1310ED2}"/>
              </a:ext>
            </a:extLst>
          </p:cNvPr>
          <p:cNvSpPr txBox="1"/>
          <p:nvPr/>
        </p:nvSpPr>
        <p:spPr>
          <a:xfrm>
            <a:off x="6407141" y="1696483"/>
            <a:ext cx="4123245" cy="2800767"/>
          </a:xfrm>
          <a:prstGeom prst="rect">
            <a:avLst/>
          </a:prstGeom>
          <a:noFill/>
        </p:spPr>
        <p:txBody>
          <a:bodyPr wrap="none" rtlCol="0">
            <a:spAutoFit/>
          </a:bodyPr>
          <a:lstStyle/>
          <a:p>
            <a:r>
              <a:rPr lang="en-GB" sz="2800">
                <a:latin typeface="Verdana Pro" panose="020B0604030504040204" pitchFamily="34" charset="0"/>
              </a:rPr>
              <a:t>invitations / review:</a:t>
            </a:r>
          </a:p>
          <a:p>
            <a:endParaRPr lang="en-GB" sz="2800">
              <a:latin typeface="Verdana Pro" panose="020B0604030504040204" pitchFamily="34" charset="0"/>
            </a:endParaRPr>
          </a:p>
          <a:p>
            <a:r>
              <a:rPr lang="en-GB" sz="6000">
                <a:latin typeface="Verdana Pro" panose="020B0604030504040204" pitchFamily="34" charset="0"/>
              </a:rPr>
              <a:t>2013:</a:t>
            </a:r>
            <a:r>
              <a:rPr lang="en-GB" sz="6000" b="1">
                <a:latin typeface="Verdana Pro" panose="020B0604030504040204" pitchFamily="34" charset="0"/>
              </a:rPr>
              <a:t> 1.9</a:t>
            </a:r>
          </a:p>
          <a:p>
            <a:r>
              <a:rPr lang="en-GB" sz="6000">
                <a:latin typeface="Verdana Pro" panose="020B0604030504040204" pitchFamily="34" charset="0"/>
              </a:rPr>
              <a:t>2017:</a:t>
            </a:r>
            <a:r>
              <a:rPr lang="en-GB" sz="6000" b="1">
                <a:latin typeface="Verdana Pro" panose="020B0604030504040204" pitchFamily="34" charset="0"/>
              </a:rPr>
              <a:t> 2.4</a:t>
            </a:r>
          </a:p>
        </p:txBody>
      </p:sp>
    </p:spTree>
    <p:extLst>
      <p:ext uri="{BB962C8B-B14F-4D97-AF65-F5344CB8AC3E}">
        <p14:creationId xmlns:p14="http://schemas.microsoft.com/office/powerpoint/2010/main" val="38296495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2E046B5-78BF-C749-A94A-EFBA09DB3853}"/>
              </a:ext>
            </a:extLst>
          </p:cNvPr>
          <p:cNvSpPr>
            <a:spLocks noGrp="1"/>
          </p:cNvSpPr>
          <p:nvPr>
            <p:ph type="ftr" sz="quarter" idx="11"/>
          </p:nvPr>
        </p:nvSpPr>
        <p:spPr/>
        <p:txBody>
          <a:bodyPr/>
          <a:lstStyle/>
          <a:p>
            <a:r>
              <a:rPr lang="en-GB"/>
              <a:t>International Cognitive Science Group 2021</a:t>
            </a:r>
          </a:p>
        </p:txBody>
      </p:sp>
      <p:pic>
        <p:nvPicPr>
          <p:cNvPr id="4" name="Picture 2" descr="Fig. 1">
            <a:extLst>
              <a:ext uri="{FF2B5EF4-FFF2-40B4-BE49-F238E27FC236}">
                <a16:creationId xmlns:a16="http://schemas.microsoft.com/office/drawing/2014/main" id="{DAB47D02-28EA-434B-8DC5-75C32B7233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4371" y="-1"/>
            <a:ext cx="6681382" cy="637446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B3937906-6944-184E-9C57-29FECBFD77D1}"/>
              </a:ext>
            </a:extLst>
          </p:cNvPr>
          <p:cNvPicPr>
            <a:picLocks noChangeAspect="1"/>
          </p:cNvPicPr>
          <p:nvPr/>
        </p:nvPicPr>
        <p:blipFill>
          <a:blip r:embed="rId4"/>
          <a:stretch>
            <a:fillRect/>
          </a:stretch>
        </p:blipFill>
        <p:spPr>
          <a:xfrm>
            <a:off x="0" y="-1"/>
            <a:ext cx="4736892" cy="6139857"/>
          </a:xfrm>
          <a:prstGeom prst="rect">
            <a:avLst/>
          </a:prstGeom>
        </p:spPr>
      </p:pic>
      <p:sp>
        <p:nvSpPr>
          <p:cNvPr id="7" name="TextBox 6">
            <a:extLst>
              <a:ext uri="{FF2B5EF4-FFF2-40B4-BE49-F238E27FC236}">
                <a16:creationId xmlns:a16="http://schemas.microsoft.com/office/drawing/2014/main" id="{E4853A25-E243-8247-9F85-92B3A289C46C}"/>
              </a:ext>
            </a:extLst>
          </p:cNvPr>
          <p:cNvSpPr txBox="1"/>
          <p:nvPr/>
        </p:nvSpPr>
        <p:spPr>
          <a:xfrm>
            <a:off x="0" y="6519446"/>
            <a:ext cx="5460149" cy="338554"/>
          </a:xfrm>
          <a:prstGeom prst="rect">
            <a:avLst/>
          </a:prstGeom>
          <a:noFill/>
        </p:spPr>
        <p:txBody>
          <a:bodyPr wrap="none" rtlCol="0">
            <a:spAutoFit/>
          </a:bodyPr>
          <a:lstStyle/>
          <a:p>
            <a:r>
              <a:rPr lang="en-GB" sz="1600">
                <a:latin typeface="Verdana Pro" panose="020B0604030504040204" pitchFamily="34" charset="0"/>
              </a:rPr>
              <a:t>Publons Global State of Peer Review Report (2018)</a:t>
            </a:r>
          </a:p>
        </p:txBody>
      </p:sp>
      <p:sp>
        <p:nvSpPr>
          <p:cNvPr id="9" name="TextBox 8">
            <a:extLst>
              <a:ext uri="{FF2B5EF4-FFF2-40B4-BE49-F238E27FC236}">
                <a16:creationId xmlns:a16="http://schemas.microsoft.com/office/drawing/2014/main" id="{93E185AA-649B-0146-B2CD-28637934E814}"/>
              </a:ext>
            </a:extLst>
          </p:cNvPr>
          <p:cNvSpPr txBox="1"/>
          <p:nvPr/>
        </p:nvSpPr>
        <p:spPr>
          <a:xfrm>
            <a:off x="10373874" y="6519446"/>
            <a:ext cx="1818126" cy="338554"/>
          </a:xfrm>
          <a:prstGeom prst="rect">
            <a:avLst/>
          </a:prstGeom>
          <a:noFill/>
        </p:spPr>
        <p:txBody>
          <a:bodyPr wrap="none" rtlCol="0">
            <a:spAutoFit/>
          </a:bodyPr>
          <a:lstStyle/>
          <a:p>
            <a:r>
              <a:rPr lang="en-GB" sz="1600" dirty="0">
                <a:latin typeface="Verdana Pro" panose="020B0604030504040204" pitchFamily="34" charset="0"/>
              </a:rPr>
              <a:t>Fox et al., 2017</a:t>
            </a:r>
          </a:p>
        </p:txBody>
      </p:sp>
    </p:spTree>
    <p:extLst>
      <p:ext uri="{BB962C8B-B14F-4D97-AF65-F5344CB8AC3E}">
        <p14:creationId xmlns:p14="http://schemas.microsoft.com/office/powerpoint/2010/main" val="22918895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gSciAffinityGroup2021Template" id="{B1B2C92B-F00F-5D42-9A0E-E5465AFA1C30}" vid="{2BB45B96-993B-FA4A-8DD3-DF77FF3AD7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9657</TotalTime>
  <Words>1324</Words>
  <Application>Microsoft Macintosh PowerPoint</Application>
  <PresentationFormat>Widescreen</PresentationFormat>
  <Paragraphs>168</Paragraphs>
  <Slides>15</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Verdana</vt:lpstr>
      <vt:lpstr>Verdana Pro</vt:lpstr>
      <vt:lpstr>Office Theme</vt:lpstr>
      <vt:lpstr>International Diversity in Scientific Outputs and Reviews</vt:lpstr>
      <vt:lpstr>Why International Diversity?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Initiative</vt:lpstr>
      <vt:lpstr>Poll on Discussion Points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Short Presentation</dc:title>
  <dc:creator>Vera Kempe</dc:creator>
  <cp:lastModifiedBy>Vera Kempe</cp:lastModifiedBy>
  <cp:revision>54</cp:revision>
  <dcterms:created xsi:type="dcterms:W3CDTF">2021-07-16T20:59:23Z</dcterms:created>
  <dcterms:modified xsi:type="dcterms:W3CDTF">2021-07-27T10:18:17Z</dcterms:modified>
</cp:coreProperties>
</file>